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67" r:id="rId4"/>
    <p:sldId id="257" r:id="rId5"/>
    <p:sldId id="263" r:id="rId6"/>
    <p:sldId id="265" r:id="rId7"/>
    <p:sldId id="264" r:id="rId8"/>
    <p:sldId id="270" r:id="rId9"/>
    <p:sldId id="266" r:id="rId10"/>
    <p:sldId id="272" r:id="rId11"/>
    <p:sldId id="261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53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12069-2903-4B1C-B258-DD57CC850D7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DAAC0-FE38-438D-B44E-4772BD6A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FCD2B-B3A0-488B-848D-FD14DC71F51C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DBDCC-9220-4F91-9E71-48AE5C9CF3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BDCC-9220-4F91-9E71-48AE5C9CF3A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C562F7-8D27-48C1-8ACB-76E9BC2A1CA8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77C0E7-E3C7-4F32-8AAD-68AA197C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://solnschko.68edu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571480"/>
            <a:ext cx="6172200" cy="257176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  <a:latin typeface="+mn-lt"/>
              </a:rPr>
              <a:t>Здоровьесберегающие</a:t>
            </a:r>
            <a:r>
              <a:rPr lang="ru-RU" sz="2800" dirty="0" smtClean="0">
                <a:solidFill>
                  <a:srgbClr val="7030A0"/>
                </a:solidFill>
                <a:latin typeface="+mn-lt"/>
              </a:rPr>
              <a:t> технологии в воспитательно-образовательном процессе дошкольного образовательного учреждения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429132"/>
            <a:ext cx="6172200" cy="1371600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26035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285860"/>
            <a:ext cx="2032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571744"/>
            <a:ext cx="2500330" cy="180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57166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500570"/>
            <a:ext cx="2286016" cy="1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500570"/>
            <a:ext cx="2286015" cy="187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6969a_7200c619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2295220" cy="2988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Взаимодействие ДОУ с семьей по вопросам охраны и укрепления здоровья детей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496"/>
            <a:ext cx="671517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Информационные стенды для родителей, (комплексы упражнений для профилактики нарушений опорно-двигательного аппарата, для развития общей и мелкой моторики, пальчиковые игры).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Приобщение родителей  к участию в физкультурно-массовых мероприятиях ДОУ (соревнования, спортивные праздники, дни открытых дверей, Дни и Недели здоровья, и др.).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Консультации, беседы с родителями по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 вопросам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 descr="coccinelle20bon20week2dxw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714620"/>
            <a:ext cx="476240" cy="571488"/>
          </a:xfrm>
          <a:prstGeom prst="rect">
            <a:avLst/>
          </a:prstGeom>
        </p:spPr>
      </p:pic>
      <p:pic>
        <p:nvPicPr>
          <p:cNvPr id="8" name="Рисунок 7" descr="coccinelle20bon20week2dxw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000504"/>
            <a:ext cx="476240" cy="571488"/>
          </a:xfrm>
          <a:prstGeom prst="rect">
            <a:avLst/>
          </a:prstGeom>
        </p:spPr>
      </p:pic>
      <p:pic>
        <p:nvPicPr>
          <p:cNvPr id="9" name="Рисунок 8" descr="coccinelle20bon20week2dxw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5214950"/>
            <a:ext cx="476240" cy="571488"/>
          </a:xfrm>
          <a:prstGeom prst="rect">
            <a:avLst/>
          </a:prstGeom>
        </p:spPr>
      </p:pic>
      <p:pic>
        <p:nvPicPr>
          <p:cNvPr id="10" name="Рисунок 9" descr="x_d6543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5626" y="4941952"/>
            <a:ext cx="2238374" cy="191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5715040"/>
          </a:xfrm>
        </p:spPr>
        <p:txBody>
          <a:bodyPr>
            <a:normAutofit fontScale="90000"/>
            <a:scene3d>
              <a:camera prst="isometricOffAxis2Right"/>
              <a:lightRig rig="threePt" dir="t"/>
            </a:scene3d>
            <a:sp3d>
              <a:bevelB w="69850" h="69850" prst="divot"/>
            </a:sp3d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10700" dirty="0" smtClean="0">
                <a:solidFill>
                  <a:srgbClr val="7030A0"/>
                </a:solidFill>
              </a:rPr>
              <a:t>Спасибо</a:t>
            </a:r>
            <a:r>
              <a:rPr lang="ru-RU" sz="6600" dirty="0" smtClean="0">
                <a:solidFill>
                  <a:srgbClr val="7030A0"/>
                </a:solidFill>
              </a:rPr>
              <a:t> </a:t>
            </a:r>
            <a:br>
              <a:rPr lang="ru-RU" sz="6600" dirty="0" smtClean="0">
                <a:solidFill>
                  <a:srgbClr val="7030A0"/>
                </a:solidFill>
              </a:rPr>
            </a:br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r>
              <a:rPr lang="ru-RU" sz="6600" dirty="0" smtClean="0">
                <a:solidFill>
                  <a:srgbClr val="7030A0"/>
                </a:solidFill>
              </a:rPr>
              <a:t>за внимание!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500858" cy="442913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Забота о здоровье- </a:t>
            </a:r>
            <a:r>
              <a:rPr lang="ru-RU" sz="2400" b="1" i="1" dirty="0" smtClean="0">
                <a:solidFill>
                  <a:srgbClr val="0C0591"/>
                </a:solidFill>
              </a:rPr>
              <a:t/>
            </a:r>
            <a:br>
              <a:rPr lang="ru-RU" sz="2400" b="1" i="1" dirty="0" smtClean="0">
                <a:solidFill>
                  <a:srgbClr val="0C0591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силы.</a:t>
            </a:r>
            <a:r>
              <a:rPr lang="ru-RU" sz="2400" b="1" i="1" dirty="0" smtClean="0">
                <a:solidFill>
                  <a:srgbClr val="CC00CC"/>
                </a:solidFill>
              </a:rPr>
              <a:t/>
            </a:r>
            <a:br>
              <a:rPr lang="ru-RU" sz="2400" b="1" i="1" dirty="0" smtClean="0">
                <a:solidFill>
                  <a:srgbClr val="CC00CC"/>
                </a:solidFill>
              </a:rPr>
            </a:br>
            <a:r>
              <a:rPr lang="ru-RU" sz="2400" b="1" i="1" dirty="0" smtClean="0">
                <a:solidFill>
                  <a:srgbClr val="CC00CC"/>
                </a:solidFill>
              </a:rPr>
              <a:t>                                     </a:t>
            </a:r>
            <a:br>
              <a:rPr lang="ru-RU" sz="2400" b="1" i="1" dirty="0" smtClean="0">
                <a:solidFill>
                  <a:srgbClr val="CC00CC"/>
                </a:solidFill>
              </a:rPr>
            </a:br>
            <a:r>
              <a:rPr lang="ru-RU" sz="2400" b="1" i="1" dirty="0" smtClean="0">
                <a:solidFill>
                  <a:srgbClr val="CC00CC"/>
                </a:solidFill>
              </a:rPr>
              <a:t>                                      В.А.Сухомлинский</a:t>
            </a:r>
            <a:br>
              <a:rPr lang="ru-RU" sz="2400" b="1" i="1" dirty="0" smtClean="0">
                <a:solidFill>
                  <a:srgbClr val="CC00CC"/>
                </a:solidFill>
              </a:rPr>
            </a:br>
            <a:endParaRPr lang="ru-RU" sz="2400" b="1" i="1" dirty="0" smtClean="0">
              <a:solidFill>
                <a:srgbClr val="CC00CC"/>
              </a:solidFill>
            </a:endParaRPr>
          </a:p>
        </p:txBody>
      </p:sp>
      <p:pic>
        <p:nvPicPr>
          <p:cNvPr id="9" name="Рисунок 8" descr="1186330404_6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2948147"/>
            <a:ext cx="3127882" cy="3909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700" b="1" i="1" cap="none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причинами резкого снижения уровня здоровья детей являются:</a:t>
            </a:r>
            <a:r>
              <a:rPr lang="ru-RU" sz="800" cap="none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800" cap="none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неблагоприятная экологическая обстановка;</a:t>
            </a:r>
            <a:endParaRPr lang="ru-RU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ухудшение состояния здоровья матерей;</a:t>
            </a:r>
            <a:endParaRPr lang="ru-RU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стрессы;</a:t>
            </a:r>
            <a:endParaRPr lang="ru-RU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дефицит двигательной активности;</a:t>
            </a:r>
            <a:endParaRPr lang="ru-RU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компьютеризация (дети много времени проводят за компьютером, возникает актуальная проблема современной жизни - гиподинамия) .</a:t>
            </a:r>
            <a:endParaRPr lang="ru-RU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массовая безграмотность родителей в вопросах сохранения здоровья детей;</a:t>
            </a:r>
            <a:endParaRPr lang="ru-RU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отсутствие системы в работе по формированию ценности здоровья и здорового образа жизни;</a:t>
            </a:r>
            <a:endParaRPr lang="ru-RU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285728"/>
            <a:ext cx="7467600" cy="3143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C0591"/>
                </a:solidFill>
              </a:rPr>
              <a:t>  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Здоровьесберегающие</a:t>
            </a:r>
            <a:r>
              <a:rPr lang="ru-RU" sz="2800" b="1" i="1" dirty="0" smtClean="0">
                <a:solidFill>
                  <a:srgbClr val="7030A0"/>
                </a:solidFill>
              </a:rPr>
              <a:t> технологии </a:t>
            </a:r>
            <a:r>
              <a:rPr lang="ru-RU" sz="2800" dirty="0" smtClean="0"/>
              <a:t>предполагают совокупность педагогических, психологических и медицинских воздействий, направленных на защиту и обеспечение здоровья, формирование  ценного отношения</a:t>
            </a:r>
            <a:br>
              <a:rPr lang="ru-RU" sz="2800" dirty="0" smtClean="0"/>
            </a:br>
            <a:r>
              <a:rPr lang="ru-RU" sz="2800" dirty="0" smtClean="0"/>
              <a:t> к своему здоровью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idnz13.klasna.com/uploads/editor/3711/323703/sitepage_53/kqikscq0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49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6462480" cy="378621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C0591"/>
                </a:solidFill>
              </a:rPr>
              <a:t>Задачи </a:t>
            </a:r>
            <a:r>
              <a:rPr lang="ru-RU" sz="3200" b="1" i="1" dirty="0" err="1" smtClean="0">
                <a:solidFill>
                  <a:srgbClr val="0C0591"/>
                </a:solidFill>
              </a:rPr>
              <a:t>здоровьесбережения</a:t>
            </a:r>
            <a:r>
              <a:rPr lang="ru-RU" sz="3200" b="1" i="1" dirty="0" smtClean="0">
                <a:solidFill>
                  <a:srgbClr val="0C0591"/>
                </a:solidFill>
              </a:rPr>
              <a:t/>
            </a:r>
            <a:br>
              <a:rPr lang="ru-RU" sz="3200" b="1" i="1" dirty="0" smtClean="0">
                <a:solidFill>
                  <a:srgbClr val="0C0591"/>
                </a:solidFill>
              </a:rPr>
            </a:br>
            <a:r>
              <a:rPr lang="ru-RU" sz="3200" b="1" i="1" dirty="0" smtClean="0">
                <a:solidFill>
                  <a:srgbClr val="0C0591"/>
                </a:solidFill>
              </a:rPr>
              <a:t> </a:t>
            </a:r>
            <a:r>
              <a:rPr lang="ru-RU" b="1" i="1" dirty="0" smtClean="0">
                <a:solidFill>
                  <a:srgbClr val="0C0591"/>
                </a:solidFill>
              </a:rPr>
              <a:t/>
            </a:r>
            <a:br>
              <a:rPr lang="ru-RU" b="1" i="1" dirty="0" smtClean="0">
                <a:solidFill>
                  <a:srgbClr val="0C059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-создание </a:t>
            </a:r>
            <a:r>
              <a:rPr lang="ru-RU" sz="2400" i="1" dirty="0" err="1" smtClean="0">
                <a:solidFill>
                  <a:schemeClr val="tx1"/>
                </a:solidFill>
              </a:rPr>
              <a:t>здоровьесберегающей</a:t>
            </a:r>
            <a:r>
              <a:rPr lang="ru-RU" sz="2400" i="1" dirty="0" smtClean="0">
                <a:solidFill>
                  <a:schemeClr val="tx1"/>
                </a:solidFill>
              </a:rPr>
              <a:t> среды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 -  сохранение здоровья детей  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- повышение двигательной активности 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-  создание положительного эмоционального настроя 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- снятие </a:t>
            </a:r>
            <a:r>
              <a:rPr lang="ru-RU" sz="2400" i="1" dirty="0" err="1" smtClean="0">
                <a:solidFill>
                  <a:schemeClr val="tx1"/>
                </a:solidFill>
              </a:rPr>
              <a:t>психоэмоционального</a:t>
            </a:r>
            <a:r>
              <a:rPr lang="ru-RU" sz="2400" i="1" dirty="0" smtClean="0">
                <a:solidFill>
                  <a:schemeClr val="tx1"/>
                </a:solidFill>
              </a:rPr>
              <a:t> напряжения</a:t>
            </a:r>
            <a:r>
              <a:rPr lang="ru-RU" sz="3200" i="1" dirty="0" smtClean="0">
                <a:solidFill>
                  <a:schemeClr val="tx1"/>
                </a:solidFill>
              </a:rPr>
              <a:t>.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0_6bef2_bba292ae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8868"/>
            <a:ext cx="3174052" cy="415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в организации учебно-воспитательного процесса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рациональная организация учебно-воспитательного процесса;</a:t>
            </a:r>
          </a:p>
          <a:p>
            <a:r>
              <a:rPr lang="ru-RU" dirty="0" smtClean="0"/>
              <a:t>формирование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пространственной среды;</a:t>
            </a:r>
          </a:p>
          <a:p>
            <a:r>
              <a:rPr lang="ru-RU" dirty="0" smtClean="0"/>
              <a:t>организация рационального питания</a:t>
            </a:r>
          </a:p>
          <a:p>
            <a:r>
              <a:rPr lang="ru-RU" dirty="0" smtClean="0"/>
              <a:t>физкультурно-спортивная деятельность;</a:t>
            </a:r>
          </a:p>
          <a:p>
            <a:r>
              <a:rPr lang="ru-RU" dirty="0" err="1" smtClean="0"/>
              <a:t>здоровьесберегающая</a:t>
            </a:r>
            <a:r>
              <a:rPr lang="ru-RU" dirty="0" smtClean="0"/>
              <a:t> воспитательная деятельность и формирование навыков здорового образа жизни</a:t>
            </a:r>
          </a:p>
          <a:p>
            <a:r>
              <a:rPr lang="ru-RU" dirty="0" smtClean="0"/>
              <a:t>оздоровительная деятельность</a:t>
            </a:r>
          </a:p>
          <a:p>
            <a:r>
              <a:rPr lang="ru-RU" dirty="0" smtClean="0"/>
              <a:t>диагностика состояния здоровья  воспитанников</a:t>
            </a:r>
            <a:endParaRPr lang="ru-RU" dirty="0"/>
          </a:p>
        </p:txBody>
      </p:sp>
      <p:pic>
        <p:nvPicPr>
          <p:cNvPr id="21506" name="Picture 2" descr="http://im4-tub-ru.yandex.net/i?id=502895105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714884"/>
            <a:ext cx="1571628" cy="178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200" b="1" cap="none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Формы организации </a:t>
            </a:r>
            <a:r>
              <a:rPr lang="ru-RU" sz="3200" b="1" cap="none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здоровьесберегающей</a:t>
            </a:r>
            <a:r>
              <a:rPr lang="ru-RU" sz="3200" b="1" cap="none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работы:</a:t>
            </a:r>
            <a:r>
              <a:rPr lang="ru-RU" sz="4400" cap="none" dirty="0" smtClean="0">
                <a:solidFill>
                  <a:srgbClr val="7030A0"/>
                </a:solidFill>
                <a:ea typeface="Times New Roman" pitchFamily="18" charset="0"/>
              </a:rPr>
              <a:t/>
            </a:r>
            <a:br>
              <a:rPr lang="ru-RU" sz="4400" cap="none" dirty="0" smtClean="0">
                <a:solidFill>
                  <a:srgbClr val="7030A0"/>
                </a:solidFill>
                <a:ea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        физкультурные занятия</a:t>
            </a:r>
          </a:p>
          <a:p>
            <a:r>
              <a:rPr lang="ru-RU" dirty="0" smtClean="0"/>
              <a:t>        самостоятельная деятельность детей</a:t>
            </a:r>
          </a:p>
          <a:p>
            <a:r>
              <a:rPr lang="ru-RU" dirty="0" smtClean="0"/>
              <a:t>        подвижные и спортивные игры</a:t>
            </a:r>
          </a:p>
          <a:p>
            <a:r>
              <a:rPr lang="ru-RU" dirty="0" smtClean="0"/>
              <a:t>        утренняя гимнастика </a:t>
            </a:r>
          </a:p>
          <a:p>
            <a:r>
              <a:rPr lang="ru-RU" dirty="0" smtClean="0"/>
              <a:t>        двигательно-оздоровительные физкультминутки</a:t>
            </a:r>
          </a:p>
          <a:p>
            <a:r>
              <a:rPr lang="ru-RU" dirty="0" smtClean="0"/>
              <a:t>        физические упражнения после дневного сна</a:t>
            </a:r>
          </a:p>
          <a:p>
            <a:r>
              <a:rPr lang="ru-RU" dirty="0" smtClean="0"/>
              <a:t>        физические упражнения в сочетании с закаливающими процедурами</a:t>
            </a:r>
          </a:p>
          <a:p>
            <a:r>
              <a:rPr lang="ru-RU" dirty="0" smtClean="0"/>
              <a:t>        физкультурные прогулки</a:t>
            </a:r>
          </a:p>
          <a:p>
            <a:r>
              <a:rPr lang="ru-RU" dirty="0" smtClean="0"/>
              <a:t>        физкультурные досуги</a:t>
            </a:r>
          </a:p>
          <a:p>
            <a:r>
              <a:rPr lang="ru-RU" dirty="0" smtClean="0"/>
              <a:t>        спортивные праздники</a:t>
            </a:r>
          </a:p>
          <a:p>
            <a:r>
              <a:rPr lang="ru-RU" dirty="0" smtClean="0"/>
              <a:t>        посещение бассейна.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428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C:\Documents and Settings\Admin\Рабочий стол\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14422"/>
            <a:ext cx="2143140" cy="1857388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Копия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214578" cy="1857388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2428892" cy="1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 descr="C:\Documents and Settings\Admin\Рабочий стол\IMG_5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143380"/>
            <a:ext cx="2286016" cy="188119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857488" y="3244334"/>
            <a:ext cx="3095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hlinkClick r:id="rId7"/>
              </a:rPr>
              <a:t>http://solnschko.68edu.ru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786190"/>
            <a:ext cx="221457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700" b="1" cap="none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СОВРЕМЕННЫЕ ЗДОРОВЬЕСБЕРЕГАЮЩИЕ </a:t>
            </a:r>
            <a:r>
              <a:rPr lang="en-US" sz="2700" b="1" cap="none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700" b="1" cap="none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cap="none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ТЕХНОЛОГИИ</a:t>
            </a: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8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Технологии сохранения и стимулирования здоровья</a:t>
            </a:r>
            <a:r>
              <a:rPr lang="ru-RU" sz="18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1800" dirty="0" err="1" smtClean="0">
                <a:ea typeface="Times New Roman" pitchFamily="18" charset="0"/>
                <a:cs typeface="Arial" pitchFamily="34" charset="0"/>
              </a:rPr>
              <a:t>Стретчинг</a:t>
            </a:r>
            <a:r>
              <a:rPr lang="ru-RU" sz="1800" dirty="0" smtClean="0"/>
              <a:t>  (растяжка мышц)</a:t>
            </a:r>
            <a:r>
              <a:rPr lang="ru-RU" sz="1800" dirty="0" smtClean="0">
                <a:ea typeface="Times New Roman" pitchFamily="18" charset="0"/>
                <a:cs typeface="Arial" pitchFamily="34" charset="0"/>
              </a:rPr>
              <a:t>, ритмопластика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ритмичны</a:t>
            </a:r>
            <a:r>
              <a:rPr lang="en-US" sz="1800" dirty="0" smtClean="0"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 подвижные упражнения в сопровождении музыки</a:t>
            </a:r>
            <a:r>
              <a:rPr lang="en-US" sz="1800" dirty="0" smtClean="0"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ea typeface="Times New Roman" pitchFamily="18" charset="0"/>
                <a:cs typeface="Arial" pitchFamily="34" charset="0"/>
              </a:rPr>
              <a:t>, динамические паузы, подвижные и спортивные игры, релаксация, технологии эстетической направленности</a:t>
            </a:r>
            <a:r>
              <a:rPr lang="ru-RU" sz="1800" dirty="0" smtClean="0"/>
              <a:t> (воспитание эстетического вкуса, реализация творческого потенциала детей)</a:t>
            </a:r>
            <a:r>
              <a:rPr lang="ru-RU" sz="1800" dirty="0" smtClean="0">
                <a:ea typeface="Times New Roman" pitchFamily="18" charset="0"/>
                <a:cs typeface="Arial" pitchFamily="34" charset="0"/>
              </a:rPr>
              <a:t>, пальчиковая гимнастика, гимнастика для глаз, гимнастика дыхательная, гимнастика бодрящая, гимнастика корригирующая, гимнастика ортопедическая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ru-RU" sz="1800" dirty="0" smtClean="0">
              <a:ea typeface="Times New Roman" pitchFamily="18" charset="0"/>
            </a:endParaRPr>
          </a:p>
          <a:p>
            <a:r>
              <a:rPr lang="ru-RU" sz="1800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8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Технологии обучения здоровому образу жизни</a:t>
            </a:r>
            <a:r>
              <a:rPr lang="ru-RU" sz="1800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: 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Физкультурное занятие, проблемно-игровые (</a:t>
            </a:r>
            <a:r>
              <a:rPr lang="ru-RU" sz="1800" dirty="0" err="1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игротреннинги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 и </a:t>
            </a:r>
            <a:r>
              <a:rPr lang="ru-RU" sz="1800" dirty="0" err="1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игротерапия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) </a:t>
            </a:r>
            <a:r>
              <a:rPr lang="ru-RU" sz="1800" dirty="0" err="1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и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 коммуникативные игры, занятия из серии «Здоровье», </a:t>
            </a:r>
            <a:r>
              <a:rPr lang="ru-RU" sz="1800" dirty="0" err="1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самомассаж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, точечный </a:t>
            </a:r>
            <a:r>
              <a:rPr lang="ru-RU" sz="1800" dirty="0" err="1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самомассаж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18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ru-RU" sz="18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Коррекционные технологии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: </a:t>
            </a:r>
            <a:endParaRPr lang="en-US" sz="1800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1800" dirty="0" err="1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Арттерапия</a:t>
            </a:r>
            <a:r>
              <a:rPr lang="ru-RU" sz="1800" dirty="0" smtClean="0"/>
              <a:t> (перенаправление психической энергии от травмирующего переживания к социально приемлемому выходу, чаще всего – творчеству)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, технология музыкального воздействия, </a:t>
            </a:r>
            <a:r>
              <a:rPr lang="ru-RU" sz="1800" dirty="0" err="1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сказкотерапия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, технологии воздействия цветом, </a:t>
            </a:r>
            <a:r>
              <a:rPr lang="ru-RU" sz="1800" dirty="0" err="1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акватерапия</a:t>
            </a:r>
            <a:r>
              <a:rPr lang="ru-RU" sz="1800" dirty="0" smtClean="0">
                <a:solidFill>
                  <a:srgbClr val="0C67BA"/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800" dirty="0" smtClean="0">
                <a:ea typeface="Times New Roman" pitchFamily="18" charset="0"/>
                <a:cs typeface="Arial" pitchFamily="34" charset="0"/>
              </a:rPr>
              <a:t>песочная терапия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, технологии коррекции поведения, </a:t>
            </a:r>
            <a:r>
              <a:rPr lang="ru-RU" sz="1800" dirty="0" err="1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психогимнастика</a:t>
            </a:r>
            <a:r>
              <a:rPr lang="ru-RU" sz="18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, фонетическая и логопедическая ритмика, артикуляционная гимнастика</a:t>
            </a:r>
            <a:endParaRPr lang="en-US" sz="18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459</TotalTime>
  <Words>227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Здоровьесберегающие технологии в воспитательно-образовательном процессе дошкольного образовательного учреждения</vt:lpstr>
      <vt:lpstr>Забота о здоровье-  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силы.                                                                             В.А.Сухомлинский </vt:lpstr>
      <vt:lpstr>причинами резкого снижения уровня здоровья детей являются: </vt:lpstr>
      <vt:lpstr>Презентация PowerPoint</vt:lpstr>
      <vt:lpstr>Задачи здоровьесбережения    -создание здоровьесберегающей среды  -  сохранение здоровья детей   - повышение двигательной активности  -  создание положительного эмоционального настроя  - снятие психоэмоционального напряжения.</vt:lpstr>
      <vt:lpstr>Направления деятельности в организации учебно-воспитательного процесса</vt:lpstr>
      <vt:lpstr>Формы организации здоровьесберегающей работы: </vt:lpstr>
      <vt:lpstr>Презентация PowerPoint</vt:lpstr>
      <vt:lpstr>СОВРЕМЕННЫЕ ЗДОРОВЬЕСБЕРЕГАЮЩИЕ  ТЕХНОЛОГИИ </vt:lpstr>
      <vt:lpstr>Презентация PowerPoint</vt:lpstr>
      <vt:lpstr> Взаимодействие ДОУ с семьей по вопросам охраны и укрепления здоровья детей.</vt:lpstr>
      <vt:lpstr>  Спасибо    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воспитательно-образовательном процессе дошкольного образовательного учреждения</dc:title>
  <dc:creator>Admin</dc:creator>
  <cp:lastModifiedBy>USER</cp:lastModifiedBy>
  <cp:revision>52</cp:revision>
  <dcterms:created xsi:type="dcterms:W3CDTF">2014-02-23T10:49:06Z</dcterms:created>
  <dcterms:modified xsi:type="dcterms:W3CDTF">2018-12-07T07:01:27Z</dcterms:modified>
</cp:coreProperties>
</file>