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4"/>
  </p:notesMasterIdLst>
  <p:handoutMasterIdLst>
    <p:handoutMasterId r:id="rId15"/>
  </p:handoutMasterIdLst>
  <p:sldIdLst>
    <p:sldId id="256" r:id="rId2"/>
    <p:sldId id="269" r:id="rId3"/>
    <p:sldId id="267" r:id="rId4"/>
    <p:sldId id="257" r:id="rId5"/>
    <p:sldId id="263" r:id="rId6"/>
    <p:sldId id="265" r:id="rId7"/>
    <p:sldId id="264" r:id="rId8"/>
    <p:sldId id="270" r:id="rId9"/>
    <p:sldId id="266" r:id="rId10"/>
    <p:sldId id="272" r:id="rId11"/>
    <p:sldId id="261" r:id="rId12"/>
    <p:sldId id="271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 autoAdjust="0"/>
    <p:restoredTop sz="94653" autoAdjust="0"/>
  </p:normalViewPr>
  <p:slideViewPr>
    <p:cSldViewPr>
      <p:cViewPr varScale="1">
        <p:scale>
          <a:sx n="69" d="100"/>
          <a:sy n="69" d="100"/>
        </p:scale>
        <p:origin x="77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9" d="100"/>
          <a:sy n="89" d="100"/>
        </p:scale>
        <p:origin x="-3846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412069-2903-4B1C-B258-DD57CC850D7C}" type="datetimeFigureOut">
              <a:rPr lang="ru-RU" smtClean="0"/>
              <a:pPr/>
              <a:t>07.12.2018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FDAAC0-FE38-438D-B44E-4772BD6ACE0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3FCD2B-B3A0-488B-848D-FD14DC71F51C}" type="datetimeFigureOut">
              <a:rPr lang="ru-RU" smtClean="0"/>
              <a:t>07.12.2018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4DBDCC-9220-4F91-9E71-48AE5C9CF3A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4DBDCC-9220-4F91-9E71-48AE5C9CF3A7}" type="slidenum">
              <a:rPr lang="ru-RU" smtClean="0"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FEC562F7-8D27-48C1-8ACB-76E9BC2A1CA8}" type="datetimeFigureOut">
              <a:rPr lang="ru-RU" smtClean="0"/>
              <a:pPr/>
              <a:t>07.12.2018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0077C0E7-E3C7-4F32-8AAD-68AA197C61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562F7-8D27-48C1-8ACB-76E9BC2A1CA8}" type="datetimeFigureOut">
              <a:rPr lang="ru-RU" smtClean="0"/>
              <a:pPr/>
              <a:t>07.12.2018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7C0E7-E3C7-4F32-8AAD-68AA197C61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562F7-8D27-48C1-8ACB-76E9BC2A1CA8}" type="datetimeFigureOut">
              <a:rPr lang="ru-RU" smtClean="0"/>
              <a:pPr/>
              <a:t>07.12.2018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7C0E7-E3C7-4F32-8AAD-68AA197C61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EC562F7-8D27-48C1-8ACB-76E9BC2A1CA8}" type="datetimeFigureOut">
              <a:rPr lang="ru-RU" smtClean="0"/>
              <a:pPr/>
              <a:t>07.12.2018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077C0E7-E3C7-4F32-8AAD-68AA197C612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FEC562F7-8D27-48C1-8ACB-76E9BC2A1CA8}" type="datetimeFigureOut">
              <a:rPr lang="ru-RU" smtClean="0"/>
              <a:pPr/>
              <a:t>07.12.2018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0077C0E7-E3C7-4F32-8AAD-68AA197C61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562F7-8D27-48C1-8ACB-76E9BC2A1CA8}" type="datetimeFigureOut">
              <a:rPr lang="ru-RU" smtClean="0"/>
              <a:pPr/>
              <a:t>07.12.2018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7C0E7-E3C7-4F32-8AAD-68AA197C612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562F7-8D27-48C1-8ACB-76E9BC2A1CA8}" type="datetimeFigureOut">
              <a:rPr lang="ru-RU" smtClean="0"/>
              <a:pPr/>
              <a:t>07.12.2018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7C0E7-E3C7-4F32-8AAD-68AA197C612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EC562F7-8D27-48C1-8ACB-76E9BC2A1CA8}" type="datetimeFigureOut">
              <a:rPr lang="ru-RU" smtClean="0"/>
              <a:pPr/>
              <a:t>07.12.2018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077C0E7-E3C7-4F32-8AAD-68AA197C612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562F7-8D27-48C1-8ACB-76E9BC2A1CA8}" type="datetimeFigureOut">
              <a:rPr lang="ru-RU" smtClean="0"/>
              <a:pPr/>
              <a:t>07.12.2018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7C0E7-E3C7-4F32-8AAD-68AA197C61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EC562F7-8D27-48C1-8ACB-76E9BC2A1CA8}" type="datetimeFigureOut">
              <a:rPr lang="ru-RU" smtClean="0"/>
              <a:pPr/>
              <a:t>07.12.2018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077C0E7-E3C7-4F32-8AAD-68AA197C612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EC562F7-8D27-48C1-8ACB-76E9BC2A1CA8}" type="datetimeFigureOut">
              <a:rPr lang="ru-RU" smtClean="0"/>
              <a:pPr/>
              <a:t>07.12.2018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077C0E7-E3C7-4F32-8AAD-68AA197C612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FEC562F7-8D27-48C1-8ACB-76E9BC2A1CA8}" type="datetimeFigureOut">
              <a:rPr lang="ru-RU" smtClean="0"/>
              <a:pPr/>
              <a:t>07.12.2018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077C0E7-E3C7-4F32-8AAD-68AA197C612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7.jpeg"/><Relationship Id="rId7" Type="http://schemas.openxmlformats.org/officeDocument/2006/relationships/hyperlink" Target="http://solnschko.68edu.ru/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5984" y="571480"/>
            <a:ext cx="6172200" cy="2571768"/>
          </a:xfrm>
        </p:spPr>
        <p:txBody>
          <a:bodyPr>
            <a:noAutofit/>
          </a:bodyPr>
          <a:lstStyle/>
          <a:p>
            <a:pPr algn="ctr"/>
            <a:r>
              <a:rPr lang="ru-RU" sz="2800" dirty="0" err="1" smtClean="0">
                <a:solidFill>
                  <a:srgbClr val="7030A0"/>
                </a:solidFill>
                <a:latin typeface="+mn-lt"/>
              </a:rPr>
              <a:t>Здоровьесберегающие</a:t>
            </a:r>
            <a:r>
              <a:rPr lang="ru-RU" sz="2800" dirty="0" smtClean="0">
                <a:solidFill>
                  <a:srgbClr val="7030A0"/>
                </a:solidFill>
                <a:latin typeface="+mn-lt"/>
              </a:rPr>
              <a:t> технологии в воспитательно-образовательном процессе дошкольного образовательного учреждения</a:t>
            </a:r>
            <a:endParaRPr lang="ru-RU" sz="2800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28860" y="4429132"/>
            <a:ext cx="6172200" cy="1371600"/>
          </a:xfrm>
        </p:spPr>
        <p:txBody>
          <a:bodyPr>
            <a:normAutofit/>
          </a:bodyPr>
          <a:lstStyle/>
          <a:p>
            <a:pPr algn="ctr"/>
            <a:endParaRPr lang="ru-RU" sz="16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428604"/>
            <a:ext cx="2603504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7554" y="1285860"/>
            <a:ext cx="2032000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2500306"/>
            <a:ext cx="2643206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43636" y="2571744"/>
            <a:ext cx="2500330" cy="1809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43636" y="357166"/>
            <a:ext cx="2500330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28728" y="4500570"/>
            <a:ext cx="2286016" cy="1881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786314" y="4500570"/>
            <a:ext cx="2286015" cy="1875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0_6969a_7200c619_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14338"/>
            <a:ext cx="2295220" cy="298856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71546"/>
            <a:ext cx="8229600" cy="121444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b="1" i="1" dirty="0" smtClean="0">
                <a:solidFill>
                  <a:srgbClr val="7030A0"/>
                </a:solidFill>
              </a:rPr>
              <a:t>Взаимодействие ДОУ с семьей по вопросам охраны и укрепления здоровья детей</a:t>
            </a:r>
            <a:r>
              <a:rPr lang="ru-RU" b="1" dirty="0" smtClean="0">
                <a:solidFill>
                  <a:srgbClr val="7030A0"/>
                </a:solidFill>
              </a:rPr>
              <a:t>.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28728" y="2857496"/>
            <a:ext cx="6715172" cy="3083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90000"/>
              </a:lnSpc>
            </a:pPr>
            <a:r>
              <a:rPr lang="ru-RU" dirty="0" smtClean="0"/>
              <a:t>Информационные стенды для родителей, (комплексы упражнений для профилактики нарушений опорно-двигательного аппарата, для развития общей и мелкой моторики, пальчиковые игры).</a:t>
            </a:r>
          </a:p>
          <a:p>
            <a:pPr eaLnBrk="1" hangingPunct="1">
              <a:lnSpc>
                <a:spcPct val="90000"/>
              </a:lnSpc>
            </a:pPr>
            <a:endParaRPr lang="ru-RU" dirty="0" smtClean="0"/>
          </a:p>
          <a:p>
            <a:pPr eaLnBrk="1" hangingPunct="1">
              <a:lnSpc>
                <a:spcPct val="90000"/>
              </a:lnSpc>
            </a:pPr>
            <a:r>
              <a:rPr lang="ru-RU" dirty="0" smtClean="0"/>
              <a:t>Приобщение родителей  к участию в физкультурно-массовых мероприятиях ДОУ (соревнования, спортивные праздники, дни открытых дверей, Дни и Недели здоровья, и др.).</a:t>
            </a:r>
          </a:p>
          <a:p>
            <a:pPr eaLnBrk="1" hangingPunct="1">
              <a:lnSpc>
                <a:spcPct val="90000"/>
              </a:lnSpc>
            </a:pPr>
            <a:endParaRPr lang="ru-RU" dirty="0" smtClean="0"/>
          </a:p>
          <a:p>
            <a:pPr eaLnBrk="1" hangingPunct="1">
              <a:lnSpc>
                <a:spcPct val="90000"/>
              </a:lnSpc>
            </a:pPr>
            <a:r>
              <a:rPr lang="ru-RU" dirty="0" smtClean="0"/>
              <a:t>Консультации, беседы с родителями по</a:t>
            </a:r>
          </a:p>
          <a:p>
            <a:pPr eaLnBrk="1" hangingPunct="1">
              <a:lnSpc>
                <a:spcPct val="90000"/>
              </a:lnSpc>
            </a:pPr>
            <a:r>
              <a:rPr lang="ru-RU" dirty="0" smtClean="0"/>
              <a:t> вопросам </a:t>
            </a:r>
            <a:r>
              <a:rPr lang="ru-RU" dirty="0" err="1" smtClean="0"/>
              <a:t>здоровьесбережения</a:t>
            </a:r>
            <a:r>
              <a:rPr lang="ru-RU" dirty="0" smtClean="0"/>
              <a:t>.</a:t>
            </a:r>
          </a:p>
        </p:txBody>
      </p:sp>
      <p:pic>
        <p:nvPicPr>
          <p:cNvPr id="7" name="Рисунок 6" descr="coccinelle20bon20week2dxw9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0100" y="2714620"/>
            <a:ext cx="476240" cy="571488"/>
          </a:xfrm>
          <a:prstGeom prst="rect">
            <a:avLst/>
          </a:prstGeom>
        </p:spPr>
      </p:pic>
      <p:pic>
        <p:nvPicPr>
          <p:cNvPr id="8" name="Рисунок 7" descr="coccinelle20bon20week2dxw9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0100" y="4000504"/>
            <a:ext cx="476240" cy="571488"/>
          </a:xfrm>
          <a:prstGeom prst="rect">
            <a:avLst/>
          </a:prstGeom>
        </p:spPr>
      </p:pic>
      <p:pic>
        <p:nvPicPr>
          <p:cNvPr id="9" name="Рисунок 8" descr="coccinelle20bon20week2dxw9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0100" y="5214950"/>
            <a:ext cx="476240" cy="571488"/>
          </a:xfrm>
          <a:prstGeom prst="rect">
            <a:avLst/>
          </a:prstGeom>
        </p:spPr>
      </p:pic>
      <p:pic>
        <p:nvPicPr>
          <p:cNvPr id="10" name="Рисунок 9" descr="x_d654319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905626" y="4941952"/>
            <a:ext cx="2238374" cy="19160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85728"/>
            <a:ext cx="7467600" cy="5715040"/>
          </a:xfrm>
        </p:spPr>
        <p:txBody>
          <a:bodyPr>
            <a:normAutofit fontScale="90000"/>
            <a:scene3d>
              <a:camera prst="isometricOffAxis2Right"/>
              <a:lightRig rig="threePt" dir="t"/>
            </a:scene3d>
            <a:sp3d>
              <a:bevelB w="69850" h="69850" prst="divot"/>
            </a:sp3d>
          </a:bodyPr>
          <a:lstStyle/>
          <a:p>
            <a:pPr algn="ctr"/>
            <a:r>
              <a:rPr lang="ru-RU" sz="6600" dirty="0" smtClean="0"/>
              <a:t/>
            </a:r>
            <a:br>
              <a:rPr lang="ru-RU" sz="6600" dirty="0" smtClean="0"/>
            </a:br>
            <a:r>
              <a:rPr lang="ru-RU" sz="6600" dirty="0" smtClean="0"/>
              <a:t/>
            </a:r>
            <a:br>
              <a:rPr lang="ru-RU" sz="6600" dirty="0" smtClean="0"/>
            </a:br>
            <a:r>
              <a:rPr lang="ru-RU" sz="10700" dirty="0" smtClean="0">
                <a:solidFill>
                  <a:srgbClr val="7030A0"/>
                </a:solidFill>
              </a:rPr>
              <a:t>Спасибо</a:t>
            </a:r>
            <a:r>
              <a:rPr lang="ru-RU" sz="6600" dirty="0" smtClean="0">
                <a:solidFill>
                  <a:srgbClr val="7030A0"/>
                </a:solidFill>
              </a:rPr>
              <a:t> </a:t>
            </a:r>
            <a:br>
              <a:rPr lang="ru-RU" sz="6600" dirty="0" smtClean="0">
                <a:solidFill>
                  <a:srgbClr val="7030A0"/>
                </a:solidFill>
              </a:rPr>
            </a:br>
            <a:r>
              <a:rPr lang="ru-RU" sz="6600" dirty="0" smtClean="0">
                <a:solidFill>
                  <a:srgbClr val="7030A0"/>
                </a:solidFill>
              </a:rPr>
              <a:t/>
            </a:r>
            <a:br>
              <a:rPr lang="ru-RU" sz="6600" dirty="0" smtClean="0">
                <a:solidFill>
                  <a:srgbClr val="7030A0"/>
                </a:solidFill>
              </a:rPr>
            </a:br>
            <a:r>
              <a:rPr lang="ru-RU" sz="6600" dirty="0" smtClean="0">
                <a:solidFill>
                  <a:srgbClr val="7030A0"/>
                </a:solidFill>
              </a:rPr>
              <a:t/>
            </a:r>
            <a:br>
              <a:rPr lang="ru-RU" sz="6600" dirty="0" smtClean="0">
                <a:solidFill>
                  <a:srgbClr val="7030A0"/>
                </a:solidFill>
              </a:rPr>
            </a:br>
            <a:r>
              <a:rPr lang="ru-RU" sz="6600" dirty="0" smtClean="0">
                <a:solidFill>
                  <a:srgbClr val="7030A0"/>
                </a:solidFill>
              </a:rPr>
              <a:t/>
            </a:r>
            <a:br>
              <a:rPr lang="ru-RU" sz="6600" dirty="0" smtClean="0">
                <a:solidFill>
                  <a:srgbClr val="7030A0"/>
                </a:solidFill>
              </a:rPr>
            </a:br>
            <a:r>
              <a:rPr lang="ru-RU" sz="6600" dirty="0" smtClean="0">
                <a:solidFill>
                  <a:srgbClr val="7030A0"/>
                </a:solidFill>
              </a:rPr>
              <a:t>за внимание!</a:t>
            </a:r>
            <a:endParaRPr lang="ru-RU" sz="66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643042" y="0"/>
            <a:ext cx="6500858" cy="4429132"/>
          </a:xfrm>
        </p:spPr>
        <p:txBody>
          <a:bodyPr>
            <a:normAutofit fontScale="90000"/>
          </a:bodyPr>
          <a:lstStyle/>
          <a:p>
            <a:r>
              <a:rPr lang="ru-RU" sz="3200" b="1" i="1" dirty="0" smtClean="0">
                <a:solidFill>
                  <a:srgbClr val="7030A0"/>
                </a:solidFill>
              </a:rPr>
              <a:t>Забота о здоровье- </a:t>
            </a:r>
            <a:r>
              <a:rPr lang="ru-RU" sz="2400" b="1" i="1" dirty="0" smtClean="0">
                <a:solidFill>
                  <a:srgbClr val="0C0591"/>
                </a:solidFill>
              </a:rPr>
              <a:t/>
            </a:r>
            <a:br>
              <a:rPr lang="ru-RU" sz="2400" b="1" i="1" dirty="0" smtClean="0">
                <a:solidFill>
                  <a:srgbClr val="0C0591"/>
                </a:solidFill>
              </a:rPr>
            </a:br>
            <a:r>
              <a:rPr lang="ru-RU" sz="2400" i="1" dirty="0" smtClean="0">
                <a:solidFill>
                  <a:srgbClr val="002060"/>
                </a:solidFill>
              </a:rPr>
              <a:t/>
            </a:r>
            <a:br>
              <a:rPr lang="ru-RU" sz="2400" i="1" dirty="0" smtClean="0">
                <a:solidFill>
                  <a:srgbClr val="002060"/>
                </a:solidFill>
              </a:rPr>
            </a:br>
            <a:r>
              <a:rPr lang="ru-RU" sz="2400" b="1" i="1" dirty="0" smtClean="0">
                <a:solidFill>
                  <a:schemeClr val="tx1"/>
                </a:solidFill>
              </a:rPr>
              <a:t>это важнейший труд воспитателя. От жизнерадостности, бодрости детей зависит их духовная жизнь, мировоззрение, умственное развитие, прочность знаний, вера в свои силы.</a:t>
            </a:r>
            <a:r>
              <a:rPr lang="ru-RU" sz="2400" b="1" i="1" dirty="0" smtClean="0">
                <a:solidFill>
                  <a:srgbClr val="CC00CC"/>
                </a:solidFill>
              </a:rPr>
              <a:t/>
            </a:r>
            <a:br>
              <a:rPr lang="ru-RU" sz="2400" b="1" i="1" dirty="0" smtClean="0">
                <a:solidFill>
                  <a:srgbClr val="CC00CC"/>
                </a:solidFill>
              </a:rPr>
            </a:br>
            <a:r>
              <a:rPr lang="ru-RU" sz="2400" b="1" i="1" dirty="0" smtClean="0">
                <a:solidFill>
                  <a:srgbClr val="CC00CC"/>
                </a:solidFill>
              </a:rPr>
              <a:t>                                     </a:t>
            </a:r>
            <a:br>
              <a:rPr lang="ru-RU" sz="2400" b="1" i="1" dirty="0" smtClean="0">
                <a:solidFill>
                  <a:srgbClr val="CC00CC"/>
                </a:solidFill>
              </a:rPr>
            </a:br>
            <a:r>
              <a:rPr lang="ru-RU" sz="2400" b="1" i="1" dirty="0" smtClean="0">
                <a:solidFill>
                  <a:srgbClr val="CC00CC"/>
                </a:solidFill>
              </a:rPr>
              <a:t>                                      В.А.Сухомлинский</a:t>
            </a:r>
            <a:br>
              <a:rPr lang="ru-RU" sz="2400" b="1" i="1" dirty="0" smtClean="0">
                <a:solidFill>
                  <a:srgbClr val="CC00CC"/>
                </a:solidFill>
              </a:rPr>
            </a:br>
            <a:endParaRPr lang="ru-RU" sz="2400" b="1" i="1" dirty="0" smtClean="0">
              <a:solidFill>
                <a:srgbClr val="CC00CC"/>
              </a:solidFill>
            </a:endParaRPr>
          </a:p>
        </p:txBody>
      </p:sp>
      <p:pic>
        <p:nvPicPr>
          <p:cNvPr id="9" name="Рисунок 8" descr="1186330404_6a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00098" y="2948147"/>
            <a:ext cx="3127882" cy="39098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/>
            <a:r>
              <a:rPr lang="ru-RU" sz="2700" b="1" i="1" cap="none" dirty="0" smtClean="0">
                <a:solidFill>
                  <a:srgbClr val="7030A0"/>
                </a:solidFill>
                <a:ea typeface="Times New Roman" pitchFamily="18" charset="0"/>
                <a:cs typeface="Arial" pitchFamily="34" charset="0"/>
              </a:rPr>
              <a:t>причинами резкого снижения уровня здоровья детей являются:</a:t>
            </a:r>
            <a:r>
              <a:rPr lang="ru-RU" sz="800" cap="none" dirty="0" smtClean="0">
                <a:solidFill>
                  <a:schemeClr val="tx1"/>
                </a:solidFill>
                <a:latin typeface="Arial" pitchFamily="34" charset="0"/>
              </a:rPr>
              <a:t/>
            </a:r>
            <a:br>
              <a:rPr lang="ru-RU" sz="800" cap="none" dirty="0" smtClean="0">
                <a:solidFill>
                  <a:schemeClr val="tx1"/>
                </a:solidFill>
                <a:latin typeface="Arial" pitchFamily="34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- неблагоприятная экологическая обстановка;</a:t>
            </a:r>
            <a:endParaRPr lang="ru-RU" dirty="0" smtClean="0">
              <a:latin typeface="Arial" pitchFamily="34" charset="0"/>
            </a:endParaRP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- ухудшение состояния здоровья матерей;</a:t>
            </a:r>
            <a:endParaRPr lang="ru-RU" dirty="0" smtClean="0">
              <a:latin typeface="Arial" pitchFamily="34" charset="0"/>
            </a:endParaRP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- стрессы;</a:t>
            </a:r>
            <a:endParaRPr lang="ru-RU" dirty="0" smtClean="0">
              <a:latin typeface="Arial" pitchFamily="34" charset="0"/>
            </a:endParaRP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- дефицит двигательной активности;</a:t>
            </a:r>
            <a:endParaRPr lang="ru-RU" dirty="0" smtClean="0">
              <a:latin typeface="Arial" pitchFamily="34" charset="0"/>
            </a:endParaRP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- компьютеризация (дети много времени проводят за компьютером, возникает актуальная проблема современной жизни - гиподинамия) .</a:t>
            </a:r>
            <a:endParaRPr lang="ru-RU" dirty="0" smtClean="0">
              <a:latin typeface="Arial" pitchFamily="34" charset="0"/>
            </a:endParaRP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- массовая безграмотность родителей в вопросах сохранения здоровья детей;</a:t>
            </a:r>
            <a:endParaRPr lang="ru-RU" dirty="0" smtClean="0">
              <a:latin typeface="Arial" pitchFamily="34" charset="0"/>
            </a:endParaRP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- отсутствие системы в работе по формированию ценности здоровья и здорового образа жизни;</a:t>
            </a:r>
            <a:endParaRPr lang="ru-RU" dirty="0" smtClean="0">
              <a:latin typeface="Arial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428596" y="285728"/>
            <a:ext cx="7467600" cy="3143272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2800" b="1" i="1" dirty="0" smtClean="0">
                <a:solidFill>
                  <a:srgbClr val="0C0591"/>
                </a:solidFill>
              </a:rPr>
              <a:t>   </a:t>
            </a:r>
            <a:r>
              <a:rPr lang="ru-RU" sz="2800" b="1" i="1" dirty="0" err="1" smtClean="0">
                <a:solidFill>
                  <a:srgbClr val="7030A0"/>
                </a:solidFill>
              </a:rPr>
              <a:t>Здоровьесберегающие</a:t>
            </a:r>
            <a:r>
              <a:rPr lang="ru-RU" sz="2800" b="1" i="1" dirty="0" smtClean="0">
                <a:solidFill>
                  <a:srgbClr val="7030A0"/>
                </a:solidFill>
              </a:rPr>
              <a:t> технологии </a:t>
            </a:r>
            <a:r>
              <a:rPr lang="ru-RU" sz="2800" dirty="0" smtClean="0"/>
              <a:t>предполагают совокупность педагогических, психологических и медицинских воздействий, направленных на защиту и обеспечение здоровья, формирование  ценного отношения</a:t>
            </a:r>
            <a:br>
              <a:rPr lang="ru-RU" sz="2800" dirty="0" smtClean="0"/>
            </a:br>
            <a:r>
              <a:rPr lang="ru-RU" sz="2800" dirty="0" smtClean="0"/>
              <a:t> к своему здоровью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026" name="Picture 2" descr="http://idnz13.klasna.com/uploads/editor/3711/323703/sitepage_53/kqikscq0e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2857496"/>
            <a:ext cx="3810000" cy="381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1670" y="142852"/>
            <a:ext cx="6462480" cy="3786214"/>
          </a:xfrm>
        </p:spPr>
        <p:txBody>
          <a:bodyPr>
            <a:normAutofit fontScale="90000"/>
          </a:bodyPr>
          <a:lstStyle/>
          <a:p>
            <a:r>
              <a:rPr lang="ru-RU" sz="3200" b="1" i="1" dirty="0" smtClean="0">
                <a:solidFill>
                  <a:srgbClr val="0C0591"/>
                </a:solidFill>
              </a:rPr>
              <a:t>Задачи </a:t>
            </a:r>
            <a:r>
              <a:rPr lang="ru-RU" sz="3200" b="1" i="1" dirty="0" err="1" smtClean="0">
                <a:solidFill>
                  <a:srgbClr val="0C0591"/>
                </a:solidFill>
              </a:rPr>
              <a:t>здоровьесбережения</a:t>
            </a:r>
            <a:r>
              <a:rPr lang="ru-RU" sz="3200" b="1" i="1" dirty="0" smtClean="0">
                <a:solidFill>
                  <a:srgbClr val="0C0591"/>
                </a:solidFill>
              </a:rPr>
              <a:t/>
            </a:r>
            <a:br>
              <a:rPr lang="ru-RU" sz="3200" b="1" i="1" dirty="0" smtClean="0">
                <a:solidFill>
                  <a:srgbClr val="0C0591"/>
                </a:solidFill>
              </a:rPr>
            </a:br>
            <a:r>
              <a:rPr lang="ru-RU" sz="3200" b="1" i="1" dirty="0" smtClean="0">
                <a:solidFill>
                  <a:srgbClr val="0C0591"/>
                </a:solidFill>
              </a:rPr>
              <a:t> </a:t>
            </a:r>
            <a:r>
              <a:rPr lang="ru-RU" b="1" i="1" dirty="0" smtClean="0">
                <a:solidFill>
                  <a:srgbClr val="0C0591"/>
                </a:solidFill>
              </a:rPr>
              <a:t/>
            </a:r>
            <a:br>
              <a:rPr lang="ru-RU" b="1" i="1" dirty="0" smtClean="0">
                <a:solidFill>
                  <a:srgbClr val="0C0591"/>
                </a:solidFill>
              </a:rPr>
            </a:br>
            <a:r>
              <a:rPr lang="ru-RU" i="1" dirty="0" smtClean="0">
                <a:solidFill>
                  <a:schemeClr val="tx1"/>
                </a:solidFill>
              </a:rPr>
              <a:t> </a:t>
            </a:r>
            <a:r>
              <a:rPr lang="ru-RU" sz="2400" i="1" dirty="0" smtClean="0">
                <a:solidFill>
                  <a:schemeClr val="tx1"/>
                </a:solidFill>
              </a:rPr>
              <a:t>-создание </a:t>
            </a:r>
            <a:r>
              <a:rPr lang="ru-RU" sz="2400" i="1" dirty="0" err="1" smtClean="0">
                <a:solidFill>
                  <a:schemeClr val="tx1"/>
                </a:solidFill>
              </a:rPr>
              <a:t>здоровьесберегающей</a:t>
            </a:r>
            <a:r>
              <a:rPr lang="ru-RU" sz="2400" i="1" dirty="0" smtClean="0">
                <a:solidFill>
                  <a:schemeClr val="tx1"/>
                </a:solidFill>
              </a:rPr>
              <a:t> среды</a:t>
            </a:r>
            <a:br>
              <a:rPr lang="ru-RU" sz="2400" i="1" dirty="0" smtClean="0">
                <a:solidFill>
                  <a:schemeClr val="tx1"/>
                </a:solidFill>
              </a:rPr>
            </a:br>
            <a:r>
              <a:rPr lang="ru-RU" sz="2400" i="1" dirty="0" smtClean="0">
                <a:solidFill>
                  <a:schemeClr val="tx1"/>
                </a:solidFill>
              </a:rPr>
              <a:t> -  сохранение здоровья детей  </a:t>
            </a:r>
            <a:br>
              <a:rPr lang="ru-RU" sz="2400" i="1" dirty="0" smtClean="0">
                <a:solidFill>
                  <a:schemeClr val="tx1"/>
                </a:solidFill>
              </a:rPr>
            </a:br>
            <a:r>
              <a:rPr lang="ru-RU" sz="2400" i="1" dirty="0" smtClean="0">
                <a:solidFill>
                  <a:schemeClr val="tx1"/>
                </a:solidFill>
              </a:rPr>
              <a:t>- повышение двигательной активности </a:t>
            </a:r>
            <a:br>
              <a:rPr lang="ru-RU" sz="2400" i="1" dirty="0" smtClean="0">
                <a:solidFill>
                  <a:schemeClr val="tx1"/>
                </a:solidFill>
              </a:rPr>
            </a:br>
            <a:r>
              <a:rPr lang="ru-RU" sz="2400" i="1" dirty="0" smtClean="0">
                <a:solidFill>
                  <a:schemeClr val="tx1"/>
                </a:solidFill>
              </a:rPr>
              <a:t>-  создание положительного эмоционального настроя </a:t>
            </a:r>
            <a:br>
              <a:rPr lang="ru-RU" sz="2400" i="1" dirty="0" smtClean="0">
                <a:solidFill>
                  <a:schemeClr val="tx1"/>
                </a:solidFill>
              </a:rPr>
            </a:br>
            <a:r>
              <a:rPr lang="ru-RU" sz="2400" i="1" dirty="0" smtClean="0">
                <a:solidFill>
                  <a:schemeClr val="tx1"/>
                </a:solidFill>
              </a:rPr>
              <a:t>- снятие </a:t>
            </a:r>
            <a:r>
              <a:rPr lang="ru-RU" sz="2400" i="1" dirty="0" err="1" smtClean="0">
                <a:solidFill>
                  <a:schemeClr val="tx1"/>
                </a:solidFill>
              </a:rPr>
              <a:t>психоэмоционального</a:t>
            </a:r>
            <a:r>
              <a:rPr lang="ru-RU" sz="2400" i="1" dirty="0" smtClean="0">
                <a:solidFill>
                  <a:schemeClr val="tx1"/>
                </a:solidFill>
              </a:rPr>
              <a:t> напряжения</a:t>
            </a:r>
            <a:r>
              <a:rPr lang="ru-RU" sz="3200" i="1" dirty="0" smtClean="0">
                <a:solidFill>
                  <a:schemeClr val="tx1"/>
                </a:solidFill>
              </a:rPr>
              <a:t>.</a:t>
            </a:r>
            <a:endParaRPr lang="ru-RU" sz="3200" i="1" dirty="0">
              <a:solidFill>
                <a:schemeClr val="tx1"/>
              </a:solidFill>
            </a:endParaRPr>
          </a:p>
        </p:txBody>
      </p:sp>
      <p:pic>
        <p:nvPicPr>
          <p:cNvPr id="7" name="Рисунок 6" descr="0_6bef2_bba292ae_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2428868"/>
            <a:ext cx="3174052" cy="41547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Направления деятельности в организации учебно-воспитательного процесса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 рациональная организация учебно-воспитательного процесса;</a:t>
            </a:r>
          </a:p>
          <a:p>
            <a:r>
              <a:rPr lang="ru-RU" dirty="0" smtClean="0"/>
              <a:t>формирование </a:t>
            </a:r>
            <a:r>
              <a:rPr lang="ru-RU" dirty="0" err="1" smtClean="0"/>
              <a:t>здоровьесберегающей</a:t>
            </a:r>
            <a:r>
              <a:rPr lang="ru-RU" dirty="0" smtClean="0"/>
              <a:t> пространственной среды;</a:t>
            </a:r>
          </a:p>
          <a:p>
            <a:r>
              <a:rPr lang="ru-RU" dirty="0" smtClean="0"/>
              <a:t>организация рационального питания</a:t>
            </a:r>
          </a:p>
          <a:p>
            <a:r>
              <a:rPr lang="ru-RU" dirty="0" smtClean="0"/>
              <a:t>физкультурно-спортивная деятельность;</a:t>
            </a:r>
          </a:p>
          <a:p>
            <a:r>
              <a:rPr lang="ru-RU" dirty="0" err="1" smtClean="0"/>
              <a:t>здоровьесберегающая</a:t>
            </a:r>
            <a:r>
              <a:rPr lang="ru-RU" dirty="0" smtClean="0"/>
              <a:t> воспитательная деятельность и формирование навыков здорового образа жизни</a:t>
            </a:r>
          </a:p>
          <a:p>
            <a:r>
              <a:rPr lang="ru-RU" dirty="0" smtClean="0"/>
              <a:t>оздоровительная деятельность</a:t>
            </a:r>
          </a:p>
          <a:p>
            <a:r>
              <a:rPr lang="ru-RU" dirty="0" smtClean="0"/>
              <a:t>диагностика состояния здоровья  воспитанников</a:t>
            </a:r>
            <a:endParaRPr lang="ru-RU" dirty="0"/>
          </a:p>
        </p:txBody>
      </p:sp>
      <p:pic>
        <p:nvPicPr>
          <p:cNvPr id="21506" name="Picture 2" descr="http://im4-tub-ru.yandex.net/i?id=502895105-08-72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2264" y="4714884"/>
            <a:ext cx="1571628" cy="17859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/>
            <a:r>
              <a:rPr lang="ru-RU" sz="3200" b="1" cap="none" dirty="0" smtClean="0">
                <a:solidFill>
                  <a:srgbClr val="7030A0"/>
                </a:solidFill>
                <a:ea typeface="Times New Roman" pitchFamily="18" charset="0"/>
                <a:cs typeface="Arial" pitchFamily="34" charset="0"/>
              </a:rPr>
              <a:t>Формы организации </a:t>
            </a:r>
            <a:r>
              <a:rPr lang="ru-RU" sz="3200" b="1" cap="none" dirty="0" err="1" smtClean="0">
                <a:solidFill>
                  <a:srgbClr val="7030A0"/>
                </a:solidFill>
                <a:ea typeface="Times New Roman" pitchFamily="18" charset="0"/>
                <a:cs typeface="Arial" pitchFamily="34" charset="0"/>
              </a:rPr>
              <a:t>здоровьесберегающей</a:t>
            </a:r>
            <a:r>
              <a:rPr lang="ru-RU" sz="3200" b="1" cap="none" dirty="0" smtClean="0">
                <a:solidFill>
                  <a:srgbClr val="7030A0"/>
                </a:solidFill>
                <a:ea typeface="Times New Roman" pitchFamily="18" charset="0"/>
                <a:cs typeface="Arial" pitchFamily="34" charset="0"/>
              </a:rPr>
              <a:t> работы:</a:t>
            </a:r>
            <a:r>
              <a:rPr lang="ru-RU" sz="4400" cap="none" dirty="0" smtClean="0">
                <a:solidFill>
                  <a:srgbClr val="7030A0"/>
                </a:solidFill>
                <a:ea typeface="Times New Roman" pitchFamily="18" charset="0"/>
              </a:rPr>
              <a:t/>
            </a:r>
            <a:br>
              <a:rPr lang="ru-RU" sz="4400" cap="none" dirty="0" smtClean="0">
                <a:solidFill>
                  <a:srgbClr val="7030A0"/>
                </a:solidFill>
                <a:ea typeface="Times New Roman" pitchFamily="18" charset="0"/>
              </a:rPr>
            </a:b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        физкультурные занятия</a:t>
            </a:r>
          </a:p>
          <a:p>
            <a:r>
              <a:rPr lang="ru-RU" dirty="0" smtClean="0"/>
              <a:t>        самостоятельная деятельность детей</a:t>
            </a:r>
          </a:p>
          <a:p>
            <a:r>
              <a:rPr lang="ru-RU" dirty="0" smtClean="0"/>
              <a:t>        подвижные и спортивные игры</a:t>
            </a:r>
          </a:p>
          <a:p>
            <a:r>
              <a:rPr lang="ru-RU" dirty="0" smtClean="0"/>
              <a:t>        утренняя гимнастика </a:t>
            </a:r>
          </a:p>
          <a:p>
            <a:r>
              <a:rPr lang="ru-RU" dirty="0" smtClean="0"/>
              <a:t>        двигательно-оздоровительные физкультминутки</a:t>
            </a:r>
          </a:p>
          <a:p>
            <a:r>
              <a:rPr lang="ru-RU" dirty="0" smtClean="0"/>
              <a:t>        физические упражнения после дневного сна</a:t>
            </a:r>
          </a:p>
          <a:p>
            <a:r>
              <a:rPr lang="ru-RU" dirty="0" smtClean="0"/>
              <a:t>        физические упражнения в сочетании с закаливающими процедурами</a:t>
            </a:r>
          </a:p>
          <a:p>
            <a:r>
              <a:rPr lang="ru-RU" dirty="0" smtClean="0"/>
              <a:t>        физкультурные прогулки</a:t>
            </a:r>
          </a:p>
          <a:p>
            <a:r>
              <a:rPr lang="ru-RU" dirty="0" smtClean="0"/>
              <a:t>        физкультурные досуги</a:t>
            </a:r>
          </a:p>
          <a:p>
            <a:r>
              <a:rPr lang="ru-RU" dirty="0" smtClean="0"/>
              <a:t>        спортивные праздники</a:t>
            </a:r>
          </a:p>
          <a:p>
            <a:r>
              <a:rPr lang="ru-RU" dirty="0" smtClean="0"/>
              <a:t>        посещение бассейна.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500042"/>
            <a:ext cx="2428875" cy="181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7" name="Picture 3" descr="C:\Documents and Settings\Admin\Рабочий стол\0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1802" y="1214422"/>
            <a:ext cx="2143140" cy="1857388"/>
          </a:xfrm>
          <a:prstGeom prst="rect">
            <a:avLst/>
          </a:prstGeom>
          <a:noFill/>
        </p:spPr>
      </p:pic>
      <p:pic>
        <p:nvPicPr>
          <p:cNvPr id="21508" name="Picture 4" descr="C:\Documents and Settings\Admin\Рабочий стол\Копия 0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29322" y="428604"/>
            <a:ext cx="2214578" cy="1857388"/>
          </a:xfrm>
          <a:prstGeom prst="rect">
            <a:avLst/>
          </a:prstGeom>
          <a:noFill/>
        </p:spPr>
      </p:pic>
      <p:pic>
        <p:nvPicPr>
          <p:cNvPr id="2151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4071942"/>
            <a:ext cx="2428892" cy="1881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12" name="Picture 8" descr="C:\Documents and Settings\Admin\Рабочий стол\IMG_514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00760" y="4143380"/>
            <a:ext cx="2286016" cy="1881190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2857488" y="3244334"/>
            <a:ext cx="30956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  <a:hlinkClick r:id="rId7"/>
              </a:rPr>
              <a:t>http://solnschko.68edu.ru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143240" y="3786190"/>
            <a:ext cx="2214578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/>
            <a:r>
              <a:rPr lang="ru-RU" sz="2700" b="1" cap="none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СОВРЕМЕННЫЕ ЗДОРОВЬЕСБЕРЕГАЮЩИЕ </a:t>
            </a:r>
            <a:r>
              <a:rPr lang="en-US" sz="2700" b="1" cap="none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en-US" sz="2700" b="1" cap="none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2700" b="1" cap="none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ТЕХНОЛОГИИ</a:t>
            </a:r>
            <a:r>
              <a:rPr lang="ru-RU" sz="2000" cap="none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</a:rPr>
              <a:t/>
            </a:r>
            <a:br>
              <a:rPr lang="ru-RU" sz="2000" cap="none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ru-RU" sz="1800" dirty="0" smtClean="0">
                <a:solidFill>
                  <a:srgbClr val="33333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r>
              <a:rPr lang="ru-RU" sz="1800" b="1" i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Технологии сохранения и стимулирования здоровья</a:t>
            </a:r>
            <a:r>
              <a:rPr lang="ru-RU" sz="1800" i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: </a:t>
            </a:r>
            <a:r>
              <a:rPr lang="ru-RU" sz="1800" dirty="0" err="1" smtClean="0">
                <a:ea typeface="Times New Roman" pitchFamily="18" charset="0"/>
                <a:cs typeface="Arial" pitchFamily="34" charset="0"/>
              </a:rPr>
              <a:t>Стретчинг</a:t>
            </a:r>
            <a:r>
              <a:rPr lang="ru-RU" sz="1800" dirty="0" smtClean="0"/>
              <a:t>  (растяжка мышц)</a:t>
            </a:r>
            <a:r>
              <a:rPr lang="ru-RU" sz="1800" dirty="0" smtClean="0">
                <a:ea typeface="Times New Roman" pitchFamily="18" charset="0"/>
                <a:cs typeface="Arial" pitchFamily="34" charset="0"/>
              </a:rPr>
              <a:t>, ритмопластика</a:t>
            </a:r>
            <a:r>
              <a:rPr lang="ru-RU" sz="1800" dirty="0" smtClean="0"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smtClean="0">
                <a:ea typeface="Times New Roman" pitchFamily="18" charset="0"/>
                <a:cs typeface="Times New Roman" pitchFamily="18" charset="0"/>
              </a:rPr>
              <a:t>(</a:t>
            </a:r>
            <a:r>
              <a:rPr lang="ru-RU" sz="1800" dirty="0" smtClean="0">
                <a:ea typeface="Times New Roman" pitchFamily="18" charset="0"/>
                <a:cs typeface="Times New Roman" pitchFamily="18" charset="0"/>
              </a:rPr>
              <a:t>ритмичны</a:t>
            </a:r>
            <a:r>
              <a:rPr lang="en-US" sz="1800" dirty="0" smtClean="0">
                <a:ea typeface="Times New Roman" pitchFamily="18" charset="0"/>
                <a:cs typeface="Times New Roman" pitchFamily="18" charset="0"/>
              </a:rPr>
              <a:t>e</a:t>
            </a:r>
            <a:r>
              <a:rPr lang="ru-RU" sz="1800" dirty="0" smtClean="0">
                <a:ea typeface="Times New Roman" pitchFamily="18" charset="0"/>
                <a:cs typeface="Times New Roman" pitchFamily="18" charset="0"/>
              </a:rPr>
              <a:t> подвижные упражнения в сопровождении музыки</a:t>
            </a:r>
            <a:r>
              <a:rPr lang="en-US" sz="1800" dirty="0" smtClean="0">
                <a:ea typeface="Times New Roman" pitchFamily="18" charset="0"/>
                <a:cs typeface="Times New Roman" pitchFamily="18" charset="0"/>
              </a:rPr>
              <a:t>)</a:t>
            </a:r>
            <a:r>
              <a:rPr lang="ru-RU" sz="1800" dirty="0" smtClean="0">
                <a:ea typeface="Times New Roman" pitchFamily="18" charset="0"/>
                <a:cs typeface="Arial" pitchFamily="34" charset="0"/>
              </a:rPr>
              <a:t>, динамические паузы, подвижные и спортивные игры, релаксация, технологии эстетической направленности</a:t>
            </a:r>
            <a:r>
              <a:rPr lang="ru-RU" sz="1800" dirty="0" smtClean="0"/>
              <a:t> (воспитание эстетического вкуса, реализация творческого потенциала детей)</a:t>
            </a:r>
            <a:r>
              <a:rPr lang="ru-RU" sz="1800" dirty="0" smtClean="0">
                <a:ea typeface="Times New Roman" pitchFamily="18" charset="0"/>
                <a:cs typeface="Arial" pitchFamily="34" charset="0"/>
              </a:rPr>
              <a:t>, пальчиковая гимнастика, гимнастика для глаз, гимнастика дыхательная, гимнастика бодрящая, гимнастика корригирующая, гимнастика ортопедическая</a:t>
            </a:r>
            <a:r>
              <a:rPr lang="ru-RU" sz="1800" dirty="0" smtClean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.</a:t>
            </a:r>
            <a:endParaRPr lang="ru-RU" sz="1800" dirty="0" smtClean="0">
              <a:ea typeface="Times New Roman" pitchFamily="18" charset="0"/>
            </a:endParaRPr>
          </a:p>
          <a:p>
            <a:r>
              <a:rPr lang="ru-RU" sz="1800" i="1" dirty="0" smtClean="0">
                <a:solidFill>
                  <a:srgbClr val="7030A0"/>
                </a:solidFill>
                <a:ea typeface="Times New Roman" pitchFamily="18" charset="0"/>
                <a:cs typeface="Arial" pitchFamily="34" charset="0"/>
              </a:rPr>
              <a:t> </a:t>
            </a:r>
            <a:r>
              <a:rPr lang="ru-RU" sz="1800" b="1" i="1" dirty="0" smtClean="0">
                <a:solidFill>
                  <a:srgbClr val="7030A0"/>
                </a:solidFill>
                <a:ea typeface="Times New Roman" pitchFamily="18" charset="0"/>
                <a:cs typeface="Arial" pitchFamily="34" charset="0"/>
              </a:rPr>
              <a:t>Технологии обучения здоровому образу жизни</a:t>
            </a:r>
            <a:r>
              <a:rPr lang="ru-RU" sz="1800" i="1" dirty="0" smtClean="0">
                <a:solidFill>
                  <a:srgbClr val="7030A0"/>
                </a:solidFill>
                <a:ea typeface="Times New Roman" pitchFamily="18" charset="0"/>
                <a:cs typeface="Arial" pitchFamily="34" charset="0"/>
              </a:rPr>
              <a:t>: </a:t>
            </a:r>
            <a:r>
              <a:rPr lang="ru-RU" sz="1800" dirty="0" smtClean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Физкультурное занятие, проблемно-игровые (</a:t>
            </a:r>
            <a:r>
              <a:rPr lang="ru-RU" sz="1800" dirty="0" err="1" smtClean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игротреннинги</a:t>
            </a:r>
            <a:r>
              <a:rPr lang="ru-RU" sz="1800" dirty="0" smtClean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 и </a:t>
            </a:r>
            <a:r>
              <a:rPr lang="ru-RU" sz="1800" dirty="0" err="1" smtClean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игротерапия</a:t>
            </a:r>
            <a:r>
              <a:rPr lang="ru-RU" sz="1800" dirty="0" smtClean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) </a:t>
            </a:r>
            <a:r>
              <a:rPr lang="ru-RU" sz="1800" dirty="0" err="1" smtClean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и</a:t>
            </a:r>
            <a:r>
              <a:rPr lang="ru-RU" sz="1800" dirty="0" smtClean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 коммуникативные игры, занятия из серии «Здоровье», </a:t>
            </a:r>
            <a:r>
              <a:rPr lang="ru-RU" sz="1800" dirty="0" err="1" smtClean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самомассаж</a:t>
            </a:r>
            <a:r>
              <a:rPr lang="ru-RU" sz="1800" dirty="0" smtClean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, точечный </a:t>
            </a:r>
            <a:r>
              <a:rPr lang="ru-RU" sz="1800" dirty="0" err="1" smtClean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самомассаж</a:t>
            </a:r>
            <a:r>
              <a:rPr lang="ru-RU" sz="1800" dirty="0" smtClean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.</a:t>
            </a:r>
            <a:endParaRPr lang="en-US" sz="1800" dirty="0" smtClean="0">
              <a:solidFill>
                <a:srgbClr val="000000"/>
              </a:solidFill>
              <a:ea typeface="Times New Roman" pitchFamily="18" charset="0"/>
              <a:cs typeface="Arial" pitchFamily="34" charset="0"/>
            </a:endParaRPr>
          </a:p>
          <a:p>
            <a:r>
              <a:rPr lang="ru-RU" sz="1800" b="1" i="1" dirty="0" smtClean="0">
                <a:solidFill>
                  <a:srgbClr val="7030A0"/>
                </a:solidFill>
                <a:ea typeface="Times New Roman" pitchFamily="18" charset="0"/>
                <a:cs typeface="Arial" pitchFamily="34" charset="0"/>
              </a:rPr>
              <a:t>Коррекционные технологии</a:t>
            </a:r>
            <a:r>
              <a:rPr lang="ru-RU" sz="1800" dirty="0" smtClean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: </a:t>
            </a:r>
            <a:endParaRPr lang="en-US" sz="1800" dirty="0" smtClean="0">
              <a:solidFill>
                <a:srgbClr val="333333"/>
              </a:solidFill>
              <a:ea typeface="Times New Roman" pitchFamily="18" charset="0"/>
              <a:cs typeface="Arial" pitchFamily="34" charset="0"/>
            </a:endParaRPr>
          </a:p>
          <a:p>
            <a:pPr>
              <a:buNone/>
            </a:pPr>
            <a:r>
              <a:rPr lang="en-US" sz="1800" dirty="0" smtClean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     </a:t>
            </a:r>
            <a:r>
              <a:rPr lang="ru-RU" sz="1800" dirty="0" err="1" smtClean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Арттерапия</a:t>
            </a:r>
            <a:r>
              <a:rPr lang="ru-RU" sz="1800" dirty="0" smtClean="0"/>
              <a:t> (перенаправление психической энергии от травмирующего переживания к социально приемлемому выходу, чаще всего – творчеству)</a:t>
            </a:r>
            <a:r>
              <a:rPr lang="ru-RU" sz="1800" dirty="0" smtClean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, технология музыкального воздействия, </a:t>
            </a:r>
            <a:r>
              <a:rPr lang="ru-RU" sz="1800" dirty="0" err="1" smtClean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сказкотерапия</a:t>
            </a:r>
            <a:r>
              <a:rPr lang="ru-RU" sz="1800" dirty="0" smtClean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, технологии воздействия цветом, </a:t>
            </a:r>
            <a:r>
              <a:rPr lang="ru-RU" sz="1800" dirty="0" err="1" smtClean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акватерапия</a:t>
            </a:r>
            <a:r>
              <a:rPr lang="ru-RU" sz="1800" dirty="0" smtClean="0">
                <a:solidFill>
                  <a:srgbClr val="0C67BA"/>
                </a:solidFill>
                <a:ea typeface="Times New Roman" pitchFamily="18" charset="0"/>
                <a:cs typeface="Arial" pitchFamily="34" charset="0"/>
              </a:rPr>
              <a:t>,</a:t>
            </a:r>
            <a:r>
              <a:rPr lang="ru-RU" sz="1800" dirty="0" smtClean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 </a:t>
            </a:r>
            <a:r>
              <a:rPr lang="ru-RU" sz="1800" dirty="0" smtClean="0">
                <a:ea typeface="Times New Roman" pitchFamily="18" charset="0"/>
                <a:cs typeface="Arial" pitchFamily="34" charset="0"/>
              </a:rPr>
              <a:t>песочная терапия</a:t>
            </a:r>
            <a:r>
              <a:rPr lang="ru-RU" sz="1800" dirty="0" smtClean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, технологии коррекции поведения, </a:t>
            </a:r>
            <a:r>
              <a:rPr lang="ru-RU" sz="1800" dirty="0" err="1" smtClean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психогимнастика</a:t>
            </a:r>
            <a:r>
              <a:rPr lang="ru-RU" sz="1800" dirty="0" smtClean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, фонетическая и логопедическая ритмика, артикуляционная гимнастика</a:t>
            </a:r>
            <a:endParaRPr lang="en-US" sz="1800" dirty="0" smtClean="0">
              <a:solidFill>
                <a:srgbClr val="000000"/>
              </a:solidFill>
              <a:ea typeface="Times New Roman" pitchFamily="18" charset="0"/>
              <a:cs typeface="Arial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459</TotalTime>
  <Words>227</Words>
  <Application>Microsoft Office PowerPoint</Application>
  <PresentationFormat>Экран (4:3)</PresentationFormat>
  <Paragraphs>47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Century Schoolbook</vt:lpstr>
      <vt:lpstr>Times New Roman</vt:lpstr>
      <vt:lpstr>Wingdings</vt:lpstr>
      <vt:lpstr>Wingdings 2</vt:lpstr>
      <vt:lpstr>Эркер</vt:lpstr>
      <vt:lpstr>Здоровьесберегающие технологии в воспитательно-образовательном процессе дошкольного образовательного учреждения</vt:lpstr>
      <vt:lpstr>Забота о здоровье-   это важнейший труд воспитателя. От жизнерадостности, бодрости детей зависит их духовная жизнь, мировоззрение, умственное развитие, прочность знаний, вера в свои силы.                                                                             В.А.Сухомлинский </vt:lpstr>
      <vt:lpstr>причинами резкого снижения уровня здоровья детей являются: </vt:lpstr>
      <vt:lpstr>Презентация PowerPoint</vt:lpstr>
      <vt:lpstr>Задачи здоровьесбережения    -создание здоровьесберегающей среды  -  сохранение здоровья детей   - повышение двигательной активности  -  создание положительного эмоционального настроя  - снятие психоэмоционального напряжения.</vt:lpstr>
      <vt:lpstr>Направления деятельности в организации учебно-воспитательного процесса</vt:lpstr>
      <vt:lpstr>Формы организации здоровьесберегающей работы: </vt:lpstr>
      <vt:lpstr>Презентация PowerPoint</vt:lpstr>
      <vt:lpstr>СОВРЕМЕННЫЕ ЗДОРОВЬЕСБЕРЕГАЮЩИЕ  ТЕХНОЛОГИИ </vt:lpstr>
      <vt:lpstr>Презентация PowerPoint</vt:lpstr>
      <vt:lpstr> Взаимодействие ДОУ с семьей по вопросам охраны и укрепления здоровья детей.</vt:lpstr>
      <vt:lpstr>  Спасибо     за внимание!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Здоровьесберегающие технологии в воспитательно-образовательном процессе дошкольного образовательного учреждения</dc:title>
  <dc:creator>Admin</dc:creator>
  <cp:lastModifiedBy>USER</cp:lastModifiedBy>
  <cp:revision>52</cp:revision>
  <dcterms:created xsi:type="dcterms:W3CDTF">2014-02-23T10:49:06Z</dcterms:created>
  <dcterms:modified xsi:type="dcterms:W3CDTF">2018-12-07T07:01:27Z</dcterms:modified>
</cp:coreProperties>
</file>