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5" r:id="rId2"/>
  </p:sldMasterIdLst>
  <p:notesMasterIdLst>
    <p:notesMasterId r:id="rId21"/>
  </p:notesMasterIdLst>
  <p:sldIdLst>
    <p:sldId id="257" r:id="rId3"/>
    <p:sldId id="258" r:id="rId4"/>
    <p:sldId id="331" r:id="rId5"/>
    <p:sldId id="313" r:id="rId6"/>
    <p:sldId id="314" r:id="rId7"/>
    <p:sldId id="332" r:id="rId8"/>
    <p:sldId id="320" r:id="rId9"/>
    <p:sldId id="325" r:id="rId10"/>
    <p:sldId id="322" r:id="rId11"/>
    <p:sldId id="328" r:id="rId12"/>
    <p:sldId id="327" r:id="rId13"/>
    <p:sldId id="321" r:id="rId14"/>
    <p:sldId id="333" r:id="rId15"/>
    <p:sldId id="334" r:id="rId16"/>
    <p:sldId id="323" r:id="rId17"/>
    <p:sldId id="339" r:id="rId18"/>
    <p:sldId id="340" r:id="rId19"/>
    <p:sldId id="34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33FF"/>
    <a:srgbClr val="0000CC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 autoAdjust="0"/>
    <p:restoredTop sz="94293" autoAdjust="0"/>
  </p:normalViewPr>
  <p:slideViewPr>
    <p:cSldViewPr>
      <p:cViewPr varScale="1">
        <p:scale>
          <a:sx n="109" d="100"/>
          <a:sy n="109" d="100"/>
        </p:scale>
        <p:origin x="16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099934700614979"/>
          <c:y val="5.8930896034345856E-2"/>
          <c:w val="0.5273467567585195"/>
          <c:h val="0.914109987144676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BBB59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0957-473E-9BDC-C777DEA526C4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 ЦЕЛОМ</c:v>
                </c:pt>
                <c:pt idx="1">
                  <c:v>НЕГОСУДАРСТВЕННЫЕ ОБРАЗОВАТЕЛЬНЫЕ УЧРЕЖДЕНИЯ</c:v>
                </c:pt>
                <c:pt idx="2">
                  <c:v>ДОШКОЛЬНЫЕ ОБРАЗОВАТЕЛЬНЫЕ УЧРЕЖДЕНИЯ г. ЕКАТЕРИНБУРГА</c:v>
                </c:pt>
                <c:pt idx="3">
                  <c:v>ДОШКОЛЬНЫЕ ОБРАЗОВАТЕЛЬНЫЕ УЧРЕЖДЕНИЯ СВЕРДЛОВСКОЙ ОБЛАСТИ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84.31</c:v>
                </c:pt>
                <c:pt idx="1">
                  <c:v>85.27</c:v>
                </c:pt>
                <c:pt idx="2">
                  <c:v>85.13</c:v>
                </c:pt>
                <c:pt idx="3">
                  <c:v>83.91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57-473E-9BDC-C777DEA52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05916288"/>
        <c:axId val="105917824"/>
      </c:barChart>
      <c:catAx>
        <c:axId val="1059162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05917824"/>
        <c:crosses val="autoZero"/>
        <c:auto val="1"/>
        <c:lblAlgn val="ctr"/>
        <c:lblOffset val="100"/>
        <c:noMultiLvlLbl val="0"/>
      </c:catAx>
      <c:valAx>
        <c:axId val="105917824"/>
        <c:scaling>
          <c:orientation val="minMax"/>
          <c:max val="100"/>
          <c:min val="60"/>
        </c:scaling>
        <c:delete val="1"/>
        <c:axPos val="t"/>
        <c:numFmt formatCode="#,##0" sourceLinked="0"/>
        <c:majorTickMark val="out"/>
        <c:minorTickMark val="none"/>
        <c:tickLblPos val="nextTo"/>
        <c:crossAx val="105916288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825885201420173"/>
          <c:y val="6.3009755943579049E-2"/>
          <c:w val="0.42709147778252948"/>
          <c:h val="0.8173762435958956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0"/>
                  <c:y val="3.3426183844011144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80-476E-8D46-F82C6963D2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1.6806722689075631E-3</c:v>
                </c:pt>
                <c:pt idx="1">
                  <c:v>1.6806722689075631E-3</c:v>
                </c:pt>
                <c:pt idx="2">
                  <c:v>4.7058823529411764E-2</c:v>
                </c:pt>
                <c:pt idx="3">
                  <c:v>1.6806722689075631E-3</c:v>
                </c:pt>
                <c:pt idx="4">
                  <c:v>1.6806722689075631E-3</c:v>
                </c:pt>
                <c:pt idx="5">
                  <c:v>1.6806722689075631E-3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2-4C80-B3FE-323DB97B57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80-476E-8D46-F82C6963D2E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80-476E-8D46-F82C6963D2EC}"/>
                </c:ext>
              </c:extLst>
            </c:dLbl>
            <c:dLbl>
              <c:idx val="2"/>
              <c:layout>
                <c:manualLayout>
                  <c:x val="6.3872359223553256E-3"/>
                  <c:y val="3.71003974374964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80-476E-8D46-F82C6963D2E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80-476E-8D46-F82C6963D2E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80-476E-8D46-F82C6963D2E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80-476E-8D46-F82C6963D2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Лист1!$C$2:$C$7</c:f>
              <c:numCache>
                <c:formatCode>0.0%</c:formatCode>
                <c:ptCount val="6"/>
                <c:pt idx="1">
                  <c:v>8.4033613445378156E-4</c:v>
                </c:pt>
                <c:pt idx="2">
                  <c:v>0.2638655462184874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2-4C80-B3FE-323DB97B57A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FFCC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80-476E-8D46-F82C6963D2EC}"/>
                </c:ext>
              </c:extLst>
            </c:dLbl>
            <c:dLbl>
              <c:idx val="1"/>
              <c:layout>
                <c:manualLayout>
                  <c:x val="-4.2598509052183568E-3"/>
                  <c:y val="3.7140204271123523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80-476E-8D46-F82C6963D2E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80-476E-8D46-F82C6963D2E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80-476E-8D46-F82C6963D2E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880-476E-8D46-F82C6963D2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Лист1!$D$2:$D$7</c:f>
              <c:numCache>
                <c:formatCode>0.0%</c:formatCode>
                <c:ptCount val="6"/>
                <c:pt idx="0">
                  <c:v>5.0420168067226894E-3</c:v>
                </c:pt>
                <c:pt idx="1">
                  <c:v>2.3529411764705882E-2</c:v>
                </c:pt>
                <c:pt idx="2">
                  <c:v>0.4899159663865546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80-476E-8D46-F82C6963D2E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4.828226555246054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80-476E-8D46-F82C6963D2EC}"/>
                </c:ext>
              </c:extLst>
            </c:dLbl>
            <c:dLbl>
              <c:idx val="3"/>
              <c:layout>
                <c:manualLayout>
                  <c:x val="-2.1299254526091979E-3"/>
                  <c:y val="3.3426183844011075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80-476E-8D46-F82C6963D2E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880-476E-8D46-F82C6963D2EC}"/>
                </c:ext>
              </c:extLst>
            </c:dLbl>
            <c:dLbl>
              <c:idx val="5"/>
              <c:layout>
                <c:manualLayout>
                  <c:x val="6.3936784140858271E-3"/>
                  <c:y val="3.7126303673405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880-476E-8D46-F82C6963D2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Лист1!$E$2:$E$7</c:f>
              <c:numCache>
                <c:formatCode>0.0%</c:formatCode>
                <c:ptCount val="6"/>
                <c:pt idx="0">
                  <c:v>2.4369747899159664E-2</c:v>
                </c:pt>
                <c:pt idx="1">
                  <c:v>0.25462184873949578</c:v>
                </c:pt>
                <c:pt idx="2">
                  <c:v>0.16806722689075632</c:v>
                </c:pt>
                <c:pt idx="3">
                  <c:v>2.5210084033613447E-3</c:v>
                </c:pt>
                <c:pt idx="4">
                  <c:v>5.0420168067226894E-3</c:v>
                </c:pt>
                <c:pt idx="5">
                  <c:v>0.25546218487394956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880-476E-8D46-F82C6963D2E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dLbls>
            <c:dLbl>
              <c:idx val="2"/>
              <c:layout>
                <c:manualLayout>
                  <c:x val="6.3897763578274758E-3"/>
                  <c:y val="4.456824512534819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880-476E-8D46-F82C6963D2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Лист1!$F$2:$F$7</c:f>
              <c:numCache>
                <c:formatCode>0.0%</c:formatCode>
                <c:ptCount val="6"/>
                <c:pt idx="0">
                  <c:v>0.96890756302521008</c:v>
                </c:pt>
                <c:pt idx="1">
                  <c:v>0.71932773109243697</c:v>
                </c:pt>
                <c:pt idx="2">
                  <c:v>3.1092436974789917E-2</c:v>
                </c:pt>
                <c:pt idx="3">
                  <c:v>0.99579831932773111</c:v>
                </c:pt>
                <c:pt idx="4">
                  <c:v>0.99327731092436977</c:v>
                </c:pt>
                <c:pt idx="5">
                  <c:v>0.74285714285714288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80-476E-8D46-F82C6963D2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117357184"/>
        <c:axId val="117371264"/>
      </c:barChart>
      <c:catAx>
        <c:axId val="1173571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7371264"/>
        <c:crosses val="autoZero"/>
        <c:auto val="1"/>
        <c:lblAlgn val="ctr"/>
        <c:lblOffset val="100"/>
        <c:noMultiLvlLbl val="0"/>
      </c:catAx>
      <c:valAx>
        <c:axId val="117371264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17357184"/>
        <c:crosses val="max"/>
        <c:crossBetween val="between"/>
        <c:majorUnit val="0.2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508544119149972"/>
          <c:y val="0.37392950810699666"/>
          <c:w val="0.17468375227268346"/>
          <c:h val="0.3353888195840561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6335812271369825"/>
          <c:y val="4.5367435204679035E-2"/>
          <c:w val="0.43379290680240423"/>
          <c:h val="0.910808120300650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BBE0E3">
                <a:lumMod val="50000"/>
              </a:srgb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52C-4DDB-ABED-87DA290D43C0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МБДОУ № 2, ГО Карпинск</c:v>
                </c:pt>
                <c:pt idx="1">
                  <c:v>МАДОУ д/с «Детство», Город Нижний Тагил</c:v>
                </c:pt>
                <c:pt idx="2">
                  <c:v>МАДОУ детский сад «Маячок», Город Нижний Тагил</c:v>
                </c:pt>
                <c:pt idx="3">
                  <c:v>МАДОУ № 30, Североуральский ГО</c:v>
                </c:pt>
                <c:pt idx="4">
                  <c:v>МКДОУ № 1, Бисертский ГО</c:v>
                </c:pt>
                <c:pt idx="5">
                  <c:v>МАДОУ «Детский сад «Капелька», Артинский ГО</c:v>
                </c:pt>
                <c:pt idx="6">
                  <c:v>МБДОУ-детский сад № 41, г.Екатеринбург, Кировский  район</c:v>
                </c:pt>
                <c:pt idx="7">
                  <c:v>МАДОУ № 410, г.Екатеринбург, Чкаловский  район</c:v>
                </c:pt>
                <c:pt idx="8">
                  <c:v>ДОЧУ «ЦРР «Дошколенок», г.Екатеринбург, Октябрьский  район</c:v>
                </c:pt>
                <c:pt idx="9">
                  <c:v>МАДОУ № 2, ГО Сухой Лог</c:v>
                </c:pt>
                <c:pt idx="10">
                  <c:v>МАДОУ «Детский сад № 2 «Ёлочка», Верхнесалдинский  ГО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99.360000000000014</c:v>
                </c:pt>
                <c:pt idx="1">
                  <c:v>98.54</c:v>
                </c:pt>
                <c:pt idx="2">
                  <c:v>98</c:v>
                </c:pt>
                <c:pt idx="3">
                  <c:v>98</c:v>
                </c:pt>
                <c:pt idx="4">
                  <c:v>97.940000000000012</c:v>
                </c:pt>
                <c:pt idx="5">
                  <c:v>97.720000000000013</c:v>
                </c:pt>
                <c:pt idx="6">
                  <c:v>97.52000000000001</c:v>
                </c:pt>
                <c:pt idx="7">
                  <c:v>97.160000000000011</c:v>
                </c:pt>
                <c:pt idx="8">
                  <c:v>97.06</c:v>
                </c:pt>
                <c:pt idx="9">
                  <c:v>96.58</c:v>
                </c:pt>
                <c:pt idx="10" formatCode="0.00">
                  <c:v>96.300000000000011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2C-4DDB-ABED-87DA290D4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24241792"/>
        <c:axId val="124243328"/>
      </c:barChart>
      <c:catAx>
        <c:axId val="1242417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4243328"/>
        <c:crosses val="autoZero"/>
        <c:auto val="1"/>
        <c:lblAlgn val="ctr"/>
        <c:lblOffset val="100"/>
        <c:noMultiLvlLbl val="0"/>
      </c:catAx>
      <c:valAx>
        <c:axId val="124243328"/>
        <c:scaling>
          <c:orientation val="minMax"/>
          <c:max val="100"/>
          <c:min val="60"/>
        </c:scaling>
        <c:delete val="1"/>
        <c:axPos val="t"/>
        <c:numFmt formatCode="#,##0" sourceLinked="0"/>
        <c:majorTickMark val="out"/>
        <c:minorTickMark val="none"/>
        <c:tickLblPos val="nextTo"/>
        <c:crossAx val="124241792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9601862631509661"/>
          <c:y val="4.5367435204679035E-2"/>
          <c:w val="0.39535639830868469"/>
          <c:h val="0.910808120300650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E2F-4194-9EC6-E78CB8792964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МКДОУ Гилевский детский сад № 34, Тугулымский ГО</c:v>
                </c:pt>
                <c:pt idx="1">
                  <c:v>МБДОУ – детский сад комбинированного вида № 572, г.Екатеринбург, Чкаловский  район</c:v>
                </c:pt>
                <c:pt idx="2">
                  <c:v>МБДОУ № 40, Артёмовский ГО</c:v>
                </c:pt>
                <c:pt idx="3">
                  <c:v>МКДОУ Луговской детский сад № 32 «Ивушка», Тугулымский ГО</c:v>
                </c:pt>
                <c:pt idx="4">
                  <c:v>МБДОУ ЦРР - д/сад № 35, ГО Верхняя Тура</c:v>
                </c:pt>
                <c:pt idx="5">
                  <c:v>МБДОУ детский сад № 10 «Ромашка», Белоярский ГО</c:v>
                </c:pt>
                <c:pt idx="6">
                  <c:v>МКДОУ «Детский сад № 2», Режевской ГО</c:v>
                </c:pt>
                <c:pt idx="7">
                  <c:v>МАДОУ детский сад 7, ГО Красноуфимск</c:v>
                </c:pt>
                <c:pt idx="8">
                  <c:v>МКДОУ «Детский сад № 27 «Журавушка», Талицкий ГО</c:v>
                </c:pt>
                <c:pt idx="9">
                  <c:v>МБДОУ- детский сад № 489, г.Екатеринбург, Чкаловский  район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63.32</c:v>
                </c:pt>
                <c:pt idx="1">
                  <c:v>64.7</c:v>
                </c:pt>
                <c:pt idx="2">
                  <c:v>64.86</c:v>
                </c:pt>
                <c:pt idx="3">
                  <c:v>65.239999999999995</c:v>
                </c:pt>
                <c:pt idx="4">
                  <c:v>66.959999999999994</c:v>
                </c:pt>
                <c:pt idx="5">
                  <c:v>67.64</c:v>
                </c:pt>
                <c:pt idx="6">
                  <c:v>68.08</c:v>
                </c:pt>
                <c:pt idx="7">
                  <c:v>68.400000000000006</c:v>
                </c:pt>
                <c:pt idx="8">
                  <c:v>69.239999999999995</c:v>
                </c:pt>
                <c:pt idx="9">
                  <c:v>69.42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2F-4194-9EC6-E78CB87929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24101760"/>
        <c:axId val="124103680"/>
      </c:barChart>
      <c:catAx>
        <c:axId val="1241017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4103680"/>
        <c:crosses val="autoZero"/>
        <c:auto val="1"/>
        <c:lblAlgn val="ctr"/>
        <c:lblOffset val="100"/>
        <c:noMultiLvlLbl val="0"/>
      </c:catAx>
      <c:valAx>
        <c:axId val="124103680"/>
        <c:scaling>
          <c:orientation val="minMax"/>
          <c:max val="75"/>
          <c:min val="60"/>
        </c:scaling>
        <c:delete val="1"/>
        <c:axPos val="t"/>
        <c:numFmt formatCode="#,##0" sourceLinked="0"/>
        <c:majorTickMark val="out"/>
        <c:minorTickMark val="none"/>
        <c:tickLblPos val="nextTo"/>
        <c:crossAx val="124101760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825885201420173"/>
          <c:y val="5.7374928560883678E-2"/>
          <c:w val="0.42709147778252948"/>
          <c:h val="0.823011069226148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4.2571675345693611E-3"/>
                  <c:y val="4.4568537567901502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9D-490B-B3BE-ACC73FAE1CB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5.7471264367816091E-3</c:v>
                </c:pt>
                <c:pt idx="1">
                  <c:v>5.7471264367816091E-3</c:v>
                </c:pt>
                <c:pt idx="2">
                  <c:v>1.7241379310344827E-2</c:v>
                </c:pt>
                <c:pt idx="3">
                  <c:v>5.7471264367816091E-3</c:v>
                </c:pt>
                <c:pt idx="4">
                  <c:v>5.7471264367816091E-3</c:v>
                </c:pt>
                <c:pt idx="5">
                  <c:v>5.7471264367816091E-3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2-4C80-B3FE-323DB97B57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9D-490B-B3BE-ACC73FAE1C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9D-490B-B3BE-ACC73FAE1C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9D-490B-B3BE-ACC73FAE1CB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9D-490B-B3BE-ACC73FAE1CB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9D-490B-B3BE-ACC73FAE1CB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Лист1!$C$2:$C$7</c:f>
              <c:numCache>
                <c:formatCode>0.0%</c:formatCode>
                <c:ptCount val="6"/>
                <c:pt idx="1">
                  <c:v>2.8735632183908046E-3</c:v>
                </c:pt>
                <c:pt idx="2">
                  <c:v>0.19540229885057472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2-4C80-B3FE-323DB97B57A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FFCC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9D-490B-B3BE-ACC73FAE1CB3}"/>
                </c:ext>
              </c:extLst>
            </c:dLbl>
            <c:dLbl>
              <c:idx val="1"/>
              <c:layout>
                <c:manualLayout>
                  <c:x val="3.9048182209901574E-17"/>
                  <c:y val="4.4568245125348224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9D-490B-B3BE-ACC73FAE1C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9D-490B-B3BE-ACC73FAE1CB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9D-490B-B3BE-ACC73FAE1CB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49D-490B-B3BE-ACC73FAE1CB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Лист1!$D$2:$D$7</c:f>
              <c:numCache>
                <c:formatCode>0.0%</c:formatCode>
                <c:ptCount val="6"/>
                <c:pt idx="0">
                  <c:v>5.7471264367816091E-3</c:v>
                </c:pt>
                <c:pt idx="1">
                  <c:v>2.5862068965517241E-2</c:v>
                </c:pt>
                <c:pt idx="2">
                  <c:v>0.54597701149425293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49D-490B-B3BE-ACC73FAE1CB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8.5197018104366355E-3"/>
                  <c:y val="5.1996578422126204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49D-490B-B3BE-ACC73FAE1CB3}"/>
                </c:ext>
              </c:extLst>
            </c:dLbl>
            <c:dLbl>
              <c:idx val="4"/>
              <c:layout>
                <c:manualLayout>
                  <c:x val="2.1299254526091589E-3"/>
                  <c:y val="4.8282557995013853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9D-490B-B3BE-ACC73FAE1CB3}"/>
                </c:ext>
              </c:extLst>
            </c:dLbl>
            <c:dLbl>
              <c:idx val="5"/>
              <c:layout>
                <c:manualLayout>
                  <c:x val="6.3936784140858271E-3"/>
                  <c:y val="3.7126303673405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49D-490B-B3BE-ACC73FAE1CB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Лист1!$E$2:$E$7</c:f>
              <c:numCache>
                <c:formatCode>0.0%</c:formatCode>
                <c:ptCount val="6"/>
                <c:pt idx="0">
                  <c:v>8.6206896551724137E-3</c:v>
                </c:pt>
                <c:pt idx="1">
                  <c:v>0.27873563218390807</c:v>
                </c:pt>
                <c:pt idx="2">
                  <c:v>0.22701149425287356</c:v>
                </c:pt>
                <c:pt idx="4">
                  <c:v>5.7471264367816091E-3</c:v>
                </c:pt>
                <c:pt idx="5">
                  <c:v>0.21264367816091953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49D-490B-B3BE-ACC73FAE1CB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dLbls>
            <c:dLbl>
              <c:idx val="2"/>
              <c:layout>
                <c:manualLayout>
                  <c:x val="6.3897763578274758E-3"/>
                  <c:y val="4.456824512534819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49D-490B-B3BE-ACC73FAE1C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Лист1!$F$2:$F$7</c:f>
              <c:numCache>
                <c:formatCode>0.0%</c:formatCode>
                <c:ptCount val="6"/>
                <c:pt idx="0">
                  <c:v>0.97988505747126442</c:v>
                </c:pt>
                <c:pt idx="1">
                  <c:v>0.68678160919540232</c:v>
                </c:pt>
                <c:pt idx="2">
                  <c:v>1.4367816091954023E-2</c:v>
                </c:pt>
                <c:pt idx="3">
                  <c:v>0.99425287356321834</c:v>
                </c:pt>
                <c:pt idx="4">
                  <c:v>0.9885057471264368</c:v>
                </c:pt>
                <c:pt idx="5">
                  <c:v>0.7816091954022989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49D-490B-B3BE-ACC73FAE1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125247488"/>
        <c:axId val="125249024"/>
      </c:barChart>
      <c:catAx>
        <c:axId val="125247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25249024"/>
        <c:crosses val="autoZero"/>
        <c:auto val="1"/>
        <c:lblAlgn val="ctr"/>
        <c:lblOffset val="100"/>
        <c:noMultiLvlLbl val="0"/>
      </c:catAx>
      <c:valAx>
        <c:axId val="125249024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25247488"/>
        <c:crosses val="max"/>
        <c:crossBetween val="between"/>
        <c:majorUnit val="0.2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508544119149972"/>
          <c:y val="0.37392950810699666"/>
          <c:w val="0.17485535770952595"/>
          <c:h val="0.3356230128132806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6335812271369825"/>
          <c:y val="4.5367435204679035E-2"/>
          <c:w val="0.43379290680240423"/>
          <c:h val="0.910808120300650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BBE0E3">
                <a:lumMod val="50000"/>
              </a:srgb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7DD-44F6-8F2D-5772088B47EB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МБДОУ-детский сад № 41, г.Екатеринбург, Кировский  район</c:v>
                </c:pt>
                <c:pt idx="1">
                  <c:v>МАДОУ № 410, г.Екатеринбург, Чкаловский  район</c:v>
                </c:pt>
                <c:pt idx="2">
                  <c:v>МАДОУ - детский сад № 416, г.Екатеринбург, Кировский  район</c:v>
                </c:pt>
                <c:pt idx="3">
                  <c:v>МБДОУ детский сад   № 438 , г.Екатеринбург, Чкаловский  район</c:v>
                </c:pt>
                <c:pt idx="4">
                  <c:v>МАДОУ детский сад № 53, г.Екатеринбург, Ленинский  район</c:v>
                </c:pt>
                <c:pt idx="5">
                  <c:v>МАДОУ детский сад № 364, г.Екатеринбург, Октябрьский  район</c:v>
                </c:pt>
                <c:pt idx="6">
                  <c:v>МБДОУ детский сад общеразвивающего вида № 547 «Детский сад будущего», г.Екатеринбург, Кировский  район</c:v>
                </c:pt>
                <c:pt idx="7">
                  <c:v>МБДОУ детский сад № 423, г.Екатеринбург, Кировский  район</c:v>
                </c:pt>
                <c:pt idx="8">
                  <c:v>МБДОУ - детский сад № 100, г.Екатеринбург, Кировский  район</c:v>
                </c:pt>
                <c:pt idx="9">
                  <c:v>МБДОУ - детский сад № 34, г.Екатеринбург, Кировский  район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97.52000000000001</c:v>
                </c:pt>
                <c:pt idx="1">
                  <c:v>97.160000000000011</c:v>
                </c:pt>
                <c:pt idx="2">
                  <c:v>95.78</c:v>
                </c:pt>
                <c:pt idx="3">
                  <c:v>95.56</c:v>
                </c:pt>
                <c:pt idx="4">
                  <c:v>95.12</c:v>
                </c:pt>
                <c:pt idx="5">
                  <c:v>94.860000000000014</c:v>
                </c:pt>
                <c:pt idx="6">
                  <c:v>94.72</c:v>
                </c:pt>
                <c:pt idx="7">
                  <c:v>94.32</c:v>
                </c:pt>
                <c:pt idx="8">
                  <c:v>94.22</c:v>
                </c:pt>
                <c:pt idx="9">
                  <c:v>94.100000000000009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DD-44F6-8F2D-5772088B47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24619392"/>
        <c:axId val="124637568"/>
      </c:barChart>
      <c:catAx>
        <c:axId val="1246193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4637568"/>
        <c:crosses val="autoZero"/>
        <c:auto val="1"/>
        <c:lblAlgn val="ctr"/>
        <c:lblOffset val="100"/>
        <c:noMultiLvlLbl val="0"/>
      </c:catAx>
      <c:valAx>
        <c:axId val="124637568"/>
        <c:scaling>
          <c:orientation val="minMax"/>
          <c:max val="100"/>
          <c:min val="60"/>
        </c:scaling>
        <c:delete val="1"/>
        <c:axPos val="t"/>
        <c:numFmt formatCode="#,##0" sourceLinked="0"/>
        <c:majorTickMark val="out"/>
        <c:minorTickMark val="none"/>
        <c:tickLblPos val="nextTo"/>
        <c:crossAx val="124619392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4118111526357016"/>
          <c:y val="5.5445625089275793E-2"/>
          <c:w val="0.39535639830868469"/>
          <c:h val="0.910808120300650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8E7-44AF-86CB-8D707F3F31B2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МБДОУ детский сад  № 265, г.Екатеринбург, Орджоникидзевский  район</c:v>
                </c:pt>
                <c:pt idx="1">
                  <c:v>МАДОУ - детский сад № 372, г.Екатеринбург, Кировский  район</c:v>
                </c:pt>
                <c:pt idx="2">
                  <c:v>МБДОУ - детский сад № 384, г.Екатеринбург, Орджоникидзевский  район</c:v>
                </c:pt>
                <c:pt idx="3">
                  <c:v>МБДОУ - детский сад № 296, г.Екатеринбург, Орджоникидзевский  район</c:v>
                </c:pt>
                <c:pt idx="4">
                  <c:v>МБДОУ – детский сад № 89, г.Екатеринбург, Чкаловский  район</c:v>
                </c:pt>
                <c:pt idx="5">
                  <c:v>МБДОУ - детский сад присмотра и оздоровления  № 520, г.Екатеринбург, Кировский  район</c:v>
                </c:pt>
                <c:pt idx="6">
                  <c:v>МБДОУ - детский сад № 454, г.Екатеринбург, Чкаловский  район</c:v>
                </c:pt>
                <c:pt idx="7">
                  <c:v>МБДОУ - детский сад комбинированного вида  № 554, г.Екатеринбург, Орджоникидзевский  район</c:v>
                </c:pt>
                <c:pt idx="8">
                  <c:v>МБДОУ- детский сад № 489, г.Екатеринбург, Чкаловский  район</c:v>
                </c:pt>
                <c:pt idx="9">
                  <c:v>МБДОУ – детский сад комбинированного вида № 572, г.Екатеринбург, Чкаловский  район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73.58</c:v>
                </c:pt>
                <c:pt idx="1">
                  <c:v>73.06</c:v>
                </c:pt>
                <c:pt idx="2">
                  <c:v>72.740000000000009</c:v>
                </c:pt>
                <c:pt idx="3">
                  <c:v>72.58</c:v>
                </c:pt>
                <c:pt idx="4">
                  <c:v>72.34</c:v>
                </c:pt>
                <c:pt idx="5">
                  <c:v>72.140000000000015</c:v>
                </c:pt>
                <c:pt idx="6">
                  <c:v>71.179999999999993</c:v>
                </c:pt>
                <c:pt idx="7">
                  <c:v>70.360000000000014</c:v>
                </c:pt>
                <c:pt idx="8">
                  <c:v>69.42</c:v>
                </c:pt>
                <c:pt idx="9">
                  <c:v>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E7-44AF-86CB-8D707F3F3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25887232"/>
        <c:axId val="125888768"/>
      </c:barChart>
      <c:catAx>
        <c:axId val="1258872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5888768"/>
        <c:crosses val="autoZero"/>
        <c:auto val="1"/>
        <c:lblAlgn val="ctr"/>
        <c:lblOffset val="100"/>
        <c:noMultiLvlLbl val="0"/>
      </c:catAx>
      <c:valAx>
        <c:axId val="125888768"/>
        <c:scaling>
          <c:orientation val="minMax"/>
          <c:max val="75"/>
          <c:min val="60"/>
        </c:scaling>
        <c:delete val="1"/>
        <c:axPos val="b"/>
        <c:numFmt formatCode="#,##0" sourceLinked="0"/>
        <c:majorTickMark val="out"/>
        <c:minorTickMark val="none"/>
        <c:tickLblPos val="nextTo"/>
        <c:crossAx val="125887232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825885201420173"/>
          <c:y val="3.5099079294130364E-2"/>
          <c:w val="0.42709147778252948"/>
          <c:h val="0.8452869184929013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6.3897763578275148E-3"/>
                  <c:y val="3.7140204271123488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4F-458E-B10D-4713CCFA19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2" formatCode="0.0%">
                  <c:v>5.9925093632958802E-2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2-4C80-B3FE-323DB97B57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4F-458E-B10D-4713CCFA19A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4F-458E-B10D-4713CCFA19A3}"/>
                </c:ext>
              </c:extLst>
            </c:dLbl>
            <c:dLbl>
              <c:idx val="2"/>
              <c:layout>
                <c:manualLayout>
                  <c:x val="6.3872359223553256E-3"/>
                  <c:y val="3.71003974374964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4F-458E-B10D-4713CCFA19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4F-458E-B10D-4713CCFA19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4F-458E-B10D-4713CCFA19A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4F-458E-B10D-4713CCFA19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2" formatCode="0.0%">
                  <c:v>0.29213483146067415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2-4C80-B3FE-323DB97B57A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FFCC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4F-458E-B10D-4713CCFA19A3}"/>
                </c:ext>
              </c:extLst>
            </c:dLbl>
            <c:dLbl>
              <c:idx val="1"/>
              <c:layout>
                <c:manualLayout>
                  <c:x val="-3.9048182209901574E-17"/>
                  <c:y val="2.9712163416898828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4F-458E-B10D-4713CCFA19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4F-458E-B10D-4713CCFA19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4F-458E-B10D-4713CCFA19A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4F-458E-B10D-4713CCFA19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Лист1!$D$2:$D$7</c:f>
              <c:numCache>
                <c:formatCode>0.0%</c:formatCode>
                <c:ptCount val="6"/>
                <c:pt idx="0">
                  <c:v>4.9937578027465668E-3</c:v>
                </c:pt>
                <c:pt idx="1">
                  <c:v>2.3720349563046191E-2</c:v>
                </c:pt>
                <c:pt idx="2">
                  <c:v>0.46192259675405745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4F-458E-B10D-4713CCFA19A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5.1996285979572884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A4F-458E-B10D-4713CCFA19A3}"/>
                </c:ext>
              </c:extLst>
            </c:dLbl>
            <c:dLbl>
              <c:idx val="3"/>
              <c:layout>
                <c:manualLayout>
                  <c:x val="-2.1299254526091194E-3"/>
                  <c:y val="3.7140204271123425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A4F-458E-B10D-4713CCFA19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A4F-458E-B10D-4713CCFA19A3}"/>
                </c:ext>
              </c:extLst>
            </c:dLbl>
            <c:dLbl>
              <c:idx val="5"/>
              <c:layout>
                <c:manualLayout>
                  <c:x val="6.3936784140858271E-3"/>
                  <c:y val="3.7126303673405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A4F-458E-B10D-4713CCFA19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Лист1!$E$2:$E$7</c:f>
              <c:numCache>
                <c:formatCode>0.0%</c:formatCode>
                <c:ptCount val="6"/>
                <c:pt idx="0">
                  <c:v>2.9962546816479401E-2</c:v>
                </c:pt>
                <c:pt idx="1">
                  <c:v>0.25593008739076156</c:v>
                </c:pt>
                <c:pt idx="2">
                  <c:v>0.14856429463171036</c:v>
                </c:pt>
                <c:pt idx="3">
                  <c:v>2.4968789013732834E-3</c:v>
                </c:pt>
                <c:pt idx="4">
                  <c:v>3.7453183520599251E-3</c:v>
                </c:pt>
                <c:pt idx="5">
                  <c:v>0.27965043695380776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A4F-458E-B10D-4713CCFA19A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dLbls>
            <c:dLbl>
              <c:idx val="2"/>
              <c:layout>
                <c:manualLayout>
                  <c:x val="0"/>
                  <c:y val="4.828226555246054E-2"/>
                </c:manualLayout>
              </c:layout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A4F-458E-B10D-4713CCFA19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Открытость и доступность информации</c:v>
                </c:pt>
                <c:pt idx="1">
                  <c:v>Комфортность условий</c:v>
                </c:pt>
                <c:pt idx="2">
                  <c:v>Доступность услуг для инвалидов</c:v>
                </c:pt>
                <c:pt idx="3">
                  <c:v>Доброжелательность, вежливость</c:v>
                </c:pt>
                <c:pt idx="4">
                  <c:v>Удовлетворенность условиями оказания услуг</c:v>
                </c:pt>
                <c:pt idx="5">
                  <c:v>Итоговый балл</c:v>
                </c:pt>
              </c:strCache>
            </c:strRef>
          </c:cat>
          <c:val>
            <c:numRef>
              <c:f>Лист1!$F$2:$F$7</c:f>
              <c:numCache>
                <c:formatCode>0.0%</c:formatCode>
                <c:ptCount val="6"/>
                <c:pt idx="0">
                  <c:v>0.96504369538077406</c:v>
                </c:pt>
                <c:pt idx="1">
                  <c:v>0.72034956304619224</c:v>
                </c:pt>
                <c:pt idx="2">
                  <c:v>3.7453183520599252E-2</c:v>
                </c:pt>
                <c:pt idx="3">
                  <c:v>0.99750312109862671</c:v>
                </c:pt>
                <c:pt idx="4">
                  <c:v>0.99625468164794007</c:v>
                </c:pt>
                <c:pt idx="5">
                  <c:v>0.72034956304619224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A4F-458E-B10D-4713CCFA1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124533376"/>
        <c:axId val="124543360"/>
      </c:barChart>
      <c:catAx>
        <c:axId val="1245333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24543360"/>
        <c:crosses val="autoZero"/>
        <c:auto val="1"/>
        <c:lblAlgn val="ctr"/>
        <c:lblOffset val="100"/>
        <c:noMultiLvlLbl val="0"/>
      </c:catAx>
      <c:valAx>
        <c:axId val="12454336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24533376"/>
        <c:crosses val="max"/>
        <c:crossBetween val="between"/>
        <c:majorUnit val="0.2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508544119149972"/>
          <c:y val="0.37392950810699666"/>
          <c:w val="0.17468375227268346"/>
          <c:h val="0.3353888195840561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305597623655849"/>
          <c:y val="6.9229014236513398E-2"/>
          <c:w val="0.46728214408925323"/>
          <c:h val="0.910808120300650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8A8-42AB-B20E-40EC257786B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образоват-развиваюшие программы (недостаток, плата)</c:v>
                </c:pt>
                <c:pt idx="1">
                  <c:v>график работы</c:v>
                </c:pt>
                <c:pt idx="2">
                  <c:v>состояние, ремонт и модернизация здания в целом и отдельных его элементов</c:v>
                </c:pt>
                <c:pt idx="3">
                  <c:v>оснащение и зонирование детских площадок</c:v>
                </c:pt>
                <c:pt idx="4">
                  <c:v>проблемы питания</c:v>
                </c:pt>
                <c:pt idx="5">
                  <c:v>оснащение</c:v>
                </c:pt>
                <c:pt idx="6">
                  <c:v>узкопрофильные специалисты - логопеды, психологи</c:v>
                </c:pt>
                <c:pt idx="7">
                  <c:v>парковка</c:v>
                </c:pt>
                <c:pt idx="8">
                  <c:v>охрана, видеонаблюдение, доступ в организацию</c:v>
                </c:pt>
                <c:pt idx="9">
                  <c:v>мед. обслуживание</c:v>
                </c:pt>
                <c:pt idx="10">
                  <c:v>мебель (ремонт, замена, недостаток)</c:v>
                </c:pt>
                <c:pt idx="11">
                  <c:v>благоустройство прилегающей территории</c:v>
                </c:pt>
                <c:pt idx="12">
                  <c:v>бассейны (наличие/функционирование, плата)</c:v>
                </c:pt>
                <c:pt idx="13">
                  <c:v>туалеты (ремонт, оснащение)</c:v>
                </c:pt>
                <c:pt idx="14">
                  <c:v>качество работы персонала (доброжелательность, индивидуальный подход, невыполнение прямых обязанностей)</c:v>
                </c:pt>
                <c:pt idx="15">
                  <c:v>кадры (нехватка, текучка)</c:v>
                </c:pt>
                <c:pt idx="16">
                  <c:v>поборы</c:v>
                </c:pt>
              </c:strCache>
            </c:strRef>
          </c:cat>
          <c:val>
            <c:numRef>
              <c:f>Лист1!$B$2:$B$18</c:f>
              <c:numCache>
                <c:formatCode>0.0%</c:formatCode>
                <c:ptCount val="17"/>
                <c:pt idx="0">
                  <c:v>0.19024349144831074</c:v>
                </c:pt>
                <c:pt idx="1">
                  <c:v>0.13151908332631224</c:v>
                </c:pt>
                <c:pt idx="2">
                  <c:v>0.13104164911393826</c:v>
                </c:pt>
                <c:pt idx="3">
                  <c:v>0.13081697419046817</c:v>
                </c:pt>
                <c:pt idx="4">
                  <c:v>0.12590221023955964</c:v>
                </c:pt>
                <c:pt idx="5">
                  <c:v>0.12393630465919622</c:v>
                </c:pt>
                <c:pt idx="6">
                  <c:v>8.7595135787906869E-2</c:v>
                </c:pt>
                <c:pt idx="7">
                  <c:v>6.8160754907742857E-2</c:v>
                </c:pt>
                <c:pt idx="8">
                  <c:v>5.7516780408346672E-2</c:v>
                </c:pt>
                <c:pt idx="9">
                  <c:v>4.7546830679360802E-2</c:v>
                </c:pt>
                <c:pt idx="10">
                  <c:v>4.2744404190187324E-2</c:v>
                </c:pt>
                <c:pt idx="11">
                  <c:v>3.5049288061336253E-2</c:v>
                </c:pt>
                <c:pt idx="12">
                  <c:v>2.2130479961805262E-2</c:v>
                </c:pt>
                <c:pt idx="13">
                  <c:v>1.3059229926699806E-2</c:v>
                </c:pt>
                <c:pt idx="14">
                  <c:v>1.280647063779594E-2</c:v>
                </c:pt>
                <c:pt idx="15">
                  <c:v>1.1655011655011656E-2</c:v>
                </c:pt>
                <c:pt idx="16">
                  <c:v>9.9418653635521097E-3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A8-42AB-B20E-40EC257786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24433536"/>
        <c:axId val="124435072"/>
      </c:barChart>
      <c:catAx>
        <c:axId val="1244335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4435072"/>
        <c:crosses val="autoZero"/>
        <c:auto val="1"/>
        <c:lblAlgn val="ctr"/>
        <c:lblOffset val="100"/>
        <c:noMultiLvlLbl val="0"/>
      </c:catAx>
      <c:valAx>
        <c:axId val="124435072"/>
        <c:scaling>
          <c:orientation val="minMax"/>
          <c:max val="0.2"/>
          <c:min val="0"/>
        </c:scaling>
        <c:delete val="0"/>
        <c:axPos val="t"/>
        <c:numFmt formatCode="0%" sourceLinked="0"/>
        <c:majorTickMark val="out"/>
        <c:minorTickMark val="none"/>
        <c:tickLblPos val="nextTo"/>
        <c:crossAx val="124433536"/>
        <c:crosses val="autoZero"/>
        <c:crossBetween val="between"/>
        <c:majorUnit val="0.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192E7-41F9-4B96-B33F-61974F1276EF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C775D-1A4B-40FE-84CB-A92253E2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88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160F2F-7072-435B-B6CF-2B958454BA95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775D-1A4B-40FE-84CB-A92253E248E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67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69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99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84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  <a:prstGeom prst="rect">
            <a:avLst/>
          </a:prstGeom>
        </p:spPr>
        <p:txBody>
          <a:bodyPr lIns="80147" tIns="40074" rIns="80147" bIns="4007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472" y="1599673"/>
            <a:ext cx="8229057" cy="4526884"/>
          </a:xfrm>
          <a:prstGeom prst="rect">
            <a:avLst/>
          </a:prstGeom>
        </p:spPr>
        <p:txBody>
          <a:bodyPr lIns="80147" tIns="40074" rIns="80147" bIns="40074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431CD-D084-4F61-8931-25B505A2C5E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982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  <a:prstGeom prst="rect">
            <a:avLst/>
          </a:prstGeom>
        </p:spPr>
        <p:txBody>
          <a:bodyPr lIns="80147" tIns="40074" rIns="80147" bIns="4007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472" y="1599673"/>
            <a:ext cx="8229057" cy="4526884"/>
          </a:xfrm>
          <a:prstGeom prst="rect">
            <a:avLst/>
          </a:prstGeom>
        </p:spPr>
        <p:txBody>
          <a:bodyPr lIns="80147" tIns="40074" rIns="80147" bIns="40074"/>
          <a:lstStyle/>
          <a:p>
            <a:pPr lvl="0"/>
            <a:endParaRPr lang="ru-RU" noProof="0" smtClean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ED9D0-92BB-4952-9F0B-5E14F0282F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1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3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44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9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9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03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22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8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7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0AA7A-E7EC-4E9B-87FA-FDD1B56AEE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66DB-8CD4-4546-BE69-378B242BA4D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80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1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2387" y="6283500"/>
            <a:ext cx="2133962" cy="47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6" tIns="45787" rIns="91576" bIns="45787" numCol="1" anchor="t" anchorCtr="0" compatLnSpc="1">
            <a:prstTxWarp prst="textNoShape">
              <a:avLst/>
            </a:prstTxWarp>
          </a:bodyPr>
          <a:lstStyle>
            <a:lvl1pPr algn="r" defTabSz="915570"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7C3908-AA98-464C-93D8-3D04B749A619}" type="slidenum">
              <a:rPr lang="ru-RU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1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hdr="0" ftr="0" dt="0"/>
  <p:txStyles>
    <p:titleStyle>
      <a:lvl1pPr algn="ctr" defTabSz="91557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557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defTabSz="91557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defTabSz="91557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defTabSz="91557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00736" algn="ctr" defTabSz="9155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801472" algn="ctr" defTabSz="9155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202207" algn="ctr" defTabSz="9155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602943" algn="ctr" defTabSz="9155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295" indent="-342295" algn="l" defTabSz="91557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4423" indent="-286637" algn="l" defTabSz="91557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376" indent="-226806" algn="l" defTabSz="91557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2943" indent="-228197" algn="l" defTabSz="91557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60729" indent="-230980" algn="l" defTabSz="91557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1464" indent="-230980" algn="l" defTabSz="9155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62200" indent="-230980" algn="l" defTabSz="9155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62936" indent="-230980" algn="l" defTabSz="9155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63672" indent="-230980" algn="l" defTabSz="9155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31" y="692696"/>
            <a:ext cx="1079130" cy="1144607"/>
          </a:xfrm>
          <a:prstGeom prst="rect">
            <a:avLst/>
          </a:prstGeom>
          <a:noFill/>
        </p:spPr>
      </p:pic>
      <p:sp>
        <p:nvSpPr>
          <p:cNvPr id="9" name="Поле 3"/>
          <p:cNvSpPr txBox="1">
            <a:spLocks/>
          </p:cNvSpPr>
          <p:nvPr/>
        </p:nvSpPr>
        <p:spPr>
          <a:xfrm>
            <a:off x="1547531" y="2564904"/>
            <a:ext cx="6805047" cy="2664296"/>
          </a:xfrm>
          <a:prstGeom prst="rect">
            <a:avLst/>
          </a:prstGeom>
          <a:solidFill>
            <a:srgbClr val="777777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0133" tIns="40067" rIns="80133" bIns="4006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37060" marR="430158" indent="236503" algn="ctr" fontAlgn="base">
              <a:spcBef>
                <a:spcPct val="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latin typeface="+mj-lt"/>
              </a:rPr>
            </a:br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Независимая </a:t>
            </a:r>
            <a:r>
              <a:rPr lang="ru-RU" sz="2000" b="1" dirty="0">
                <a:solidFill>
                  <a:schemeClr val="bg1"/>
                </a:solidFill>
                <a:latin typeface="+mj-lt"/>
              </a:rPr>
              <a:t>оценка качества условий осуществления образовательной деятельности организациями, осуществляющими образовательную деятельность, расположенными на территории Свердловской области, </a:t>
            </a:r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реализующими программы </a:t>
            </a:r>
            <a:r>
              <a:rPr lang="ru-RU" sz="2000" b="1" dirty="0">
                <a:solidFill>
                  <a:schemeClr val="bg1"/>
                </a:solidFill>
                <a:latin typeface="+mj-lt"/>
              </a:rPr>
              <a:t>дошкольного образования</a:t>
            </a:r>
            <a:endParaRPr lang="ru-RU" sz="2000" b="1" dirty="0" smtClean="0">
              <a:solidFill>
                <a:schemeClr val="bg1"/>
              </a:solidFill>
              <a:latin typeface="+mj-lt"/>
            </a:endParaRPr>
          </a:p>
          <a:p>
            <a:pPr marL="237060" marR="430158" indent="236503" algn="ctr" fontAlgn="base">
              <a:spcBef>
                <a:spcPct val="0"/>
              </a:spcBef>
            </a:pP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0" name="Прямая соединительная линия 36"/>
          <p:cNvCxnSpPr/>
          <p:nvPr/>
        </p:nvCxnSpPr>
        <p:spPr>
          <a:xfrm>
            <a:off x="1547531" y="5085184"/>
            <a:ext cx="6981518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5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ОБЩИЙ РЕЙТИНГ. ЛИДЕРЫ РЕЙТИНГА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НОК. ТОП 10</a:t>
            </a: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60603194"/>
              </p:ext>
            </p:extLst>
          </p:nvPr>
        </p:nvGraphicFramePr>
        <p:xfrm>
          <a:off x="467544" y="1268760"/>
          <a:ext cx="82089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56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ОБЩИЙ РЕЙТИНГ. 10 ПОСЛЕДНИХ ПОЗИЦИЙ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РЕЙТИНГА НОК. ТОП 10</a:t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05246656"/>
              </p:ext>
            </p:extLst>
          </p:nvPr>
        </p:nvGraphicFramePr>
        <p:xfrm>
          <a:off x="107504" y="126876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2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Организации дошкольного образования </a:t>
            </a:r>
            <a:r>
              <a:rPr lang="ru-RU" sz="1600" b="1" dirty="0" err="1" smtClean="0">
                <a:solidFill>
                  <a:srgbClr val="696B6B"/>
                </a:solidFill>
                <a:ea typeface="+mn-ea"/>
                <a:cs typeface="Arial" pitchFamily="34" charset="0"/>
              </a:rPr>
              <a:t>г</a:t>
            </a:r>
            <a:r>
              <a:rPr lang="ru-RU" sz="1600" b="1" cap="all" dirty="0" err="1" smtClean="0">
                <a:solidFill>
                  <a:srgbClr val="696B6B"/>
                </a:solidFill>
                <a:ea typeface="+mn-ea"/>
                <a:cs typeface="Arial" pitchFamily="34" charset="0"/>
              </a:rPr>
              <a:t>.Екатеринбурга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15241981"/>
              </p:ext>
            </p:extLst>
          </p:nvPr>
        </p:nvGraphicFramePr>
        <p:xfrm>
          <a:off x="683568" y="1308795"/>
          <a:ext cx="7704856" cy="4928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592066" y="1124129"/>
            <a:ext cx="337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Всего оценено </a:t>
            </a:r>
            <a:r>
              <a:rPr lang="ru-RU" dirty="0"/>
              <a:t>348 организаций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757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Дошкольные образовательные учреждения </a:t>
            </a:r>
            <a:r>
              <a:rPr lang="ru-RU" sz="1600" b="1" cap="all" dirty="0" err="1" smtClean="0">
                <a:solidFill>
                  <a:srgbClr val="696B6B"/>
                </a:solidFill>
                <a:ea typeface="+mn-ea"/>
                <a:cs typeface="Arial" pitchFamily="34" charset="0"/>
              </a:rPr>
              <a:t>Г.екатеринбурга</a:t>
            </a: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. ЛИДЕРЫ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РЕЙТИНГА НОК. ТОП 10</a:t>
            </a: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83295282"/>
              </p:ext>
            </p:extLst>
          </p:nvPr>
        </p:nvGraphicFramePr>
        <p:xfrm>
          <a:off x="467544" y="1268760"/>
          <a:ext cx="82089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499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Дошкольные образовательные учреждения </a:t>
            </a:r>
            <a:r>
              <a:rPr lang="ru-RU" sz="1600" b="1" cap="all" dirty="0" err="1">
                <a:solidFill>
                  <a:srgbClr val="696B6B"/>
                </a:solidFill>
                <a:cs typeface="Arial" pitchFamily="34" charset="0"/>
              </a:rPr>
              <a:t>Г.екатеринбурга</a:t>
            </a:r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. </a:t>
            </a: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10 ПОСЛЕДНИХ ПОЗИЦИЙ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РЕЙТИНГА НОК. ТОП 10</a:t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51292184"/>
              </p:ext>
            </p:extLst>
          </p:nvPr>
        </p:nvGraphicFramePr>
        <p:xfrm>
          <a:off x="179512" y="126876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11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Организации дошкольного образования, находящиеся в ведении муниципалитетов Свердловской области</a:t>
            </a: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1124744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74422166"/>
              </p:ext>
            </p:extLst>
          </p:nvPr>
        </p:nvGraphicFramePr>
        <p:xfrm>
          <a:off x="683568" y="1678127"/>
          <a:ext cx="7344816" cy="491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598515" y="1308795"/>
            <a:ext cx="337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Всего оценена </a:t>
            </a:r>
            <a:r>
              <a:rPr lang="ru-RU" dirty="0"/>
              <a:t>801 организация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860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17210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основные замечания получателей услуг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4550771"/>
              </p:ext>
            </p:extLst>
          </p:nvPr>
        </p:nvGraphicFramePr>
        <p:xfrm>
          <a:off x="467544" y="1268760"/>
          <a:ext cx="82089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29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17210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ИТОГИ </a:t>
            </a: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НОК УООД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– 2019</a:t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основные недостатки по результатам нок уоод-2019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07504" y="1127967"/>
            <a:ext cx="8750746" cy="5469385"/>
            <a:chOff x="2201" y="2646"/>
            <a:chExt cx="624" cy="647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2201" y="2646"/>
              <a:ext cx="614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lvl="1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</a:pP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Основными недостатками образовательных организаций, принявших участие в независимой оценке условий осуществления образовательной деятельности образовательными организациями Свердловской области, являются: 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Недостаточная </a:t>
              </a:r>
              <a:r>
                <a:rPr lang="ru-RU" sz="14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оборудованность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 помещений организаций и прилегающих территорий с учетом доступности для инвалидов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предоставление организациями в полной мере условий доступности, позволяющих инвалидам получать услуги наравне с другими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Недостаточное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обеспечение условий комфортности (у части организаций)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Несоответствие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информации об организации, размещенной на общедоступных ресурсах (стендах, официальном сайте), требованиям, установленным нормативно-правовыми актами (у части организаций)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Отсутствие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функционирующего официального сайта у 5 образовательных организаций (отключен за неуплату/ в связи с окончанием срока действия договора и </a:t>
              </a:r>
              <a:r>
                <a:rPr lang="ru-RU" sz="14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тп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),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Ограниченный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набор используемых рядом организаций способов дистанционного взаимодействия с получателями услуг (например, только телефон и электронная почта), а также отсутствие на официальном сайте информации о возможных дистанционных способах взаимодействия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Неудовлетворенность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графиком работы дошкольных учреждений (слишком раннее окончание работы</a:t>
              </a: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)</a:t>
              </a:r>
              <a:endPara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2211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ct val="25000"/>
                </a:spcAft>
                <a:defRPr/>
              </a:pPr>
              <a:endParaRPr lang="ru-RU" sz="12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928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17210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ИТОГИ </a:t>
            </a: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НОК УООД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– 2019</a:t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основные недостатки по результатам нок уоод-2019 (продолжение(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07504" y="1127967"/>
            <a:ext cx="8750746" cy="5469385"/>
            <a:chOff x="2201" y="2646"/>
            <a:chExt cx="624" cy="647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2201" y="2646"/>
              <a:ext cx="614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Отсутствие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вежливости, доброжелательности отдельных сотрудников (как воспитателей, так и вспомогательного персонала) в части образовательных учреждений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Недостаточный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уровень организации работы с родителями (у части учреждений): отсутствие разнообразия форм работы (только редкие родительские собрания), проведение родительских собраний в рабочее время (невозможность принять в них участие для многих родителей), предоставление информации о ребенке только по запросу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Недостаточный </a:t>
              </a:r>
              <a:r>
                <a:rPr 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уровень популяризации сайта bus.gov.ru (отсутствие ссылки на bus.gov.ru с результатами НОК, отсутствие планов и отчетов по итогам НОК в 2019 году (в разделе «НОК»), отсутствие баннера, размещенного на главной странице сайта, с приглашением оставить отзыв на официальном сайте bus.gov.ru</a:t>
              </a:r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)</a:t>
              </a:r>
              <a:endPara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2211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ct val="25000"/>
                </a:spcAft>
                <a:defRPr/>
              </a:pPr>
              <a:endParaRPr lang="ru-RU" sz="12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708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/>
          </a:bodyPr>
          <a:lstStyle/>
          <a:p>
            <a:pPr algn="l"/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ЦЕЛИ И ОБЪЕКТ НОК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36"/>
          <p:cNvCxnSpPr/>
          <p:nvPr/>
        </p:nvCxnSpPr>
        <p:spPr>
          <a:xfrm>
            <a:off x="2274570" y="836712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25"/>
          <p:cNvGrpSpPr>
            <a:grpSpLocks/>
          </p:cNvGrpSpPr>
          <p:nvPr/>
        </p:nvGrpSpPr>
        <p:grpSpPr bwMode="auto">
          <a:xfrm>
            <a:off x="622857" y="1465690"/>
            <a:ext cx="7992888" cy="1485347"/>
            <a:chOff x="2200" y="2646"/>
            <a:chExt cx="625" cy="647"/>
          </a:xfrm>
        </p:grpSpPr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9" name="Rectangle 27"/>
            <p:cNvSpPr>
              <a:spLocks noChangeArrowheads="1"/>
            </p:cNvSpPr>
            <p:nvPr/>
          </p:nvSpPr>
          <p:spPr bwMode="auto">
            <a:xfrm>
              <a:off x="2200" y="2646"/>
              <a:ext cx="614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algn="ctr" fontAlgn="auto">
                <a:spcBef>
                  <a:spcPct val="30000"/>
                </a:spcBef>
                <a:spcAft>
                  <a:spcPts val="0"/>
                </a:spcAft>
                <a:buClr>
                  <a:srgbClr val="009900"/>
                </a:buClr>
                <a:buSzPct val="70000"/>
              </a:pPr>
              <a:r>
                <a:rPr lang="ru-RU" sz="20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+mj-lt"/>
                </a:rPr>
                <a:t>ЦЕЛЬ</a:t>
              </a:r>
              <a:r>
                <a:rPr lang="ru-RU" sz="14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+mj-lt"/>
                </a:rPr>
                <a:t> </a:t>
              </a:r>
              <a:r>
                <a:rPr lang="ru-RU" sz="20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+mj-lt"/>
                </a:rPr>
                <a:t>НОК</a:t>
              </a: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Информирование участников образовательных 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отношений о </a:t>
              </a: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качестве условий оказываемых обучающимся услуг и уровне организации работы по реализации образовательных программ</a:t>
              </a:r>
            </a:p>
            <a:p>
              <a:pPr marL="182563" indent="-182563">
                <a:spcBef>
                  <a:spcPct val="30000"/>
                </a:spcBef>
                <a:buClr>
                  <a:srgbClr val="009900"/>
                </a:buClr>
                <a:buSzPct val="70000"/>
                <a:buFont typeface="Arial Unicode MS" pitchFamily="34" charset="-128"/>
                <a:buChar char="◥"/>
              </a:pPr>
              <a:endPara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2217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ct val="25000"/>
                </a:spcAft>
                <a:defRPr/>
              </a:pPr>
              <a:endParaRPr lang="ru-RU" sz="10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638142" y="3933055"/>
            <a:ext cx="8008274" cy="2081727"/>
            <a:chOff x="2203" y="2646"/>
            <a:chExt cx="622" cy="647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203" y="2646"/>
              <a:ext cx="614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algn="ctr" fontAlgn="auto">
                <a:spcBef>
                  <a:spcPct val="30000"/>
                </a:spcBef>
                <a:spcAft>
                  <a:spcPts val="0"/>
                </a:spcAft>
                <a:buClr>
                  <a:srgbClr val="009900"/>
                </a:buClr>
                <a:buSzPct val="70000"/>
              </a:pPr>
              <a:r>
                <a:rPr lang="ru-RU" sz="20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+mj-lt"/>
                </a:rPr>
                <a:t>ОЦЕНИВАЛИСЬ</a:t>
              </a: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1</a:t>
              </a:r>
              <a:r>
                <a:rPr 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190</a:t>
              </a: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 образовательных учреждений Свердловской области, из них:</a:t>
              </a: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1151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 дошкольное образовательное учреждение</a:t>
              </a: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26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 негосударственных дошкольных образовательных учреждений</a:t>
              </a: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13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 негосударственных организаций общего образования</a:t>
              </a:r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pPr marL="182563" indent="-182563">
                <a:spcBef>
                  <a:spcPct val="30000"/>
                </a:spcBef>
                <a:buClr>
                  <a:srgbClr val="009900"/>
                </a:buClr>
                <a:buSzPct val="70000"/>
                <a:buFont typeface="Arial Unicode MS" pitchFamily="34" charset="-128"/>
                <a:buChar char="◥"/>
              </a:pPr>
              <a:endPara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2217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ct val="25000"/>
                </a:spcAft>
                <a:defRPr/>
              </a:pPr>
              <a:endParaRPr lang="ru-RU" sz="10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52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/>
          </a:bodyPr>
          <a:lstStyle/>
          <a:p>
            <a:pPr algn="l"/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Методология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36"/>
          <p:cNvCxnSpPr/>
          <p:nvPr/>
        </p:nvCxnSpPr>
        <p:spPr>
          <a:xfrm>
            <a:off x="2274570" y="836712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25"/>
          <p:cNvGrpSpPr>
            <a:grpSpLocks/>
          </p:cNvGrpSpPr>
          <p:nvPr/>
        </p:nvGrpSpPr>
        <p:grpSpPr bwMode="auto">
          <a:xfrm>
            <a:off x="604794" y="1268760"/>
            <a:ext cx="7980099" cy="3618505"/>
            <a:chOff x="2201" y="2646"/>
            <a:chExt cx="624" cy="647"/>
          </a:xfrm>
        </p:grpSpPr>
        <p:sp>
          <p:nvSpPr>
            <p:cNvPr id="12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2201" y="2646"/>
              <a:ext cx="614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algn="ctr" fontAlgn="auto">
                <a:spcBef>
                  <a:spcPct val="30000"/>
                </a:spcBef>
                <a:spcAft>
                  <a:spcPts val="1200"/>
                </a:spcAft>
                <a:buClr>
                  <a:srgbClr val="009900"/>
                </a:buClr>
                <a:buSzPct val="70000"/>
              </a:pPr>
              <a:r>
                <a:rPr lang="ru-RU" sz="20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+mj-lt"/>
                </a:rPr>
                <a:t>КРИТЕРИИ НОК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Критерий 1.  «Открытость и доступность информации об образовательной организации» 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Критерий 2. «Комфортность условий предоставления услуг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»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Критерий 3. «Доступность услуг для инвалидов»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Критерий 4. «Доброжелательность, вежливость работников образовательной организации»</a:t>
              </a:r>
            </a:p>
            <a:p>
              <a:pPr marL="639763" lvl="1" indent="-182563">
                <a:spcBef>
                  <a:spcPct val="30000"/>
                </a:spcBef>
                <a:spcAft>
                  <a:spcPts val="900"/>
                </a:spcAft>
                <a:buClr>
                  <a:srgbClr val="FF9900"/>
                </a:buClr>
                <a:buSzPct val="70000"/>
                <a:buFont typeface="Arial Unicode MS" pitchFamily="34" charset="-128"/>
                <a:buChar char="◥"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Критерий 5.  «Удовлетворенность условиями оказания услуг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»</a:t>
              </a:r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2211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ct val="25000"/>
                </a:spcAft>
                <a:defRPr/>
              </a:pPr>
              <a:endParaRPr lang="ru-RU" sz="10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164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/>
          </a:bodyPr>
          <a:lstStyle/>
          <a:p>
            <a:pPr algn="l"/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технология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36"/>
          <p:cNvCxnSpPr/>
          <p:nvPr/>
        </p:nvCxnSpPr>
        <p:spPr>
          <a:xfrm>
            <a:off x="2274570" y="836712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653269" y="1193406"/>
            <a:ext cx="7992888" cy="5115914"/>
            <a:chOff x="2200" y="2646"/>
            <a:chExt cx="625" cy="647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200" y="2646"/>
              <a:ext cx="614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algn="ctr" fontAlgn="auto">
                <a:spcBef>
                  <a:spcPct val="30000"/>
                </a:spcBef>
                <a:spcAft>
                  <a:spcPts val="0"/>
                </a:spcAft>
                <a:buClr>
                  <a:srgbClr val="009900"/>
                </a:buClr>
                <a:buSzPct val="70000"/>
              </a:pPr>
              <a:r>
                <a:rPr lang="ru-RU" sz="20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+mj-lt"/>
                </a:rPr>
                <a:t>ПОРТАЛ НОК</a:t>
              </a: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Для аккумулирования всех оценок по НОК и обеспечения возможности отслеживания хода независимой оценки разработан специальный портал: </a:t>
              </a: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sz="2400" b="1" dirty="0" err="1" smtClean="0">
                  <a:solidFill>
                    <a:srgbClr val="FF9900"/>
                  </a:solidFill>
                  <a:latin typeface="+mj-lt"/>
                </a:rPr>
                <a:t>независимаяоценкакачества.рф</a:t>
              </a:r>
              <a:endParaRPr lang="ru-RU" sz="2400" b="1" dirty="0" smtClean="0">
                <a:solidFill>
                  <a:srgbClr val="FF9900"/>
                </a:solidFill>
                <a:latin typeface="+mj-lt"/>
              </a:endParaRP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На портале </a:t>
              </a:r>
              <a:r>
                <a:rPr lang="ru-RU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получатель услуг/ законный представитель </a:t>
              </a: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может выбрать удобный для себя способ перехода на анкету НОК:</a:t>
              </a:r>
            </a:p>
            <a:p>
              <a:pPr marL="2628900" lvl="5" indent="-342900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  <a:buFont typeface="Arial" panose="020B0604020202020204" pitchFamily="34" charset="0"/>
                <a:buChar char="•"/>
              </a:pP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перейти по ссылке</a:t>
              </a:r>
            </a:p>
            <a:p>
              <a:pPr marL="2628900" lvl="5" indent="-342900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  <a:buFont typeface="Arial" panose="020B0604020202020204" pitchFamily="34" charset="0"/>
                <a:buChar char="•"/>
              </a:pP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отсканировав </a:t>
              </a:r>
              <a:r>
                <a:rPr lang="en-US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QR-</a:t>
              </a: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код</a:t>
              </a:r>
              <a:endPara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pPr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endPara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pPr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Руководителям оцениваемых учреждений и членам Общественного совета</a:t>
              </a:r>
              <a:r>
                <a:rPr lang="ru-RU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 </a:t>
              </a: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предоставлен </a:t>
              </a:r>
              <a:r>
                <a:rPr lang="ru-RU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доступ в </a:t>
              </a:r>
              <a:r>
                <a:rPr lang="ru-RU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личный кабинет </a:t>
              </a:r>
              <a:r>
                <a:rPr lang="ru-RU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портала для отслеживания текущих результатов НОК</a:t>
              </a:r>
              <a:endPara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endPara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2217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ct val="25000"/>
                </a:spcAft>
                <a:defRPr/>
              </a:pPr>
              <a:endParaRPr lang="ru-RU" sz="10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088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/>
          </a:bodyPr>
          <a:lstStyle/>
          <a:p>
            <a:pPr algn="l"/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Технология. ПОРТАЛ НОК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36"/>
          <p:cNvCxnSpPr/>
          <p:nvPr/>
        </p:nvCxnSpPr>
        <p:spPr>
          <a:xfrm>
            <a:off x="2274570" y="836712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721934" y="1073850"/>
            <a:ext cx="8136316" cy="5451494"/>
            <a:chOff x="2200" y="2646"/>
            <a:chExt cx="625" cy="647"/>
          </a:xfrm>
        </p:grpSpPr>
        <p:sp>
          <p:nvSpPr>
            <p:cNvPr id="11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2200" y="2646"/>
              <a:ext cx="614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algn="ctr">
                <a:buClr>
                  <a:schemeClr val="accent6">
                    <a:lumMod val="75000"/>
                  </a:schemeClr>
                </a:buClr>
                <a:buSzPct val="70000"/>
              </a:pPr>
              <a:r>
                <a:rPr lang="ru-RU" sz="24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независимаяоценкакачества.рф</a:t>
              </a:r>
              <a:endPara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endPara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pPr algn="ctr">
                <a:spcBef>
                  <a:spcPct val="30000"/>
                </a:spcBef>
                <a:buClr>
                  <a:schemeClr val="accent6">
                    <a:lumMod val="75000"/>
                  </a:schemeClr>
                </a:buClr>
                <a:buSzPct val="70000"/>
              </a:pPr>
              <a:endPara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2217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ct val="25000"/>
                </a:spcAft>
                <a:defRPr/>
              </a:pPr>
              <a:endParaRPr lang="ru-RU" sz="10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431" y="1674614"/>
            <a:ext cx="6771429" cy="457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51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/>
          </a:bodyPr>
          <a:lstStyle/>
          <a:p>
            <a:pPr algn="l"/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ИТОГИ НОК УООД – 2019  СВЕРДЛОВСКАЯ ОБЛАСТЬ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698324" y="1431396"/>
            <a:ext cx="7834115" cy="4661899"/>
            <a:chOff x="2198" y="2646"/>
            <a:chExt cx="627" cy="647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>
                <a:defRPr/>
              </a:pPr>
              <a:endParaRPr lang="ru-RU" sz="1000" kern="0">
                <a:solidFill>
                  <a:srgbClr val="000000"/>
                </a:solidFill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2198" y="2646"/>
              <a:ext cx="614" cy="6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algn="ctr">
                <a:spcBef>
                  <a:spcPct val="30000"/>
                </a:spcBef>
                <a:buClr>
                  <a:srgbClr val="009900"/>
                </a:buClr>
                <a:buSzPct val="70000"/>
              </a:pPr>
              <a:endParaRPr lang="ru-RU" b="1" dirty="0" smtClean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>
                <a:spcBef>
                  <a:spcPct val="30000"/>
                </a:spcBef>
                <a:buClr>
                  <a:srgbClr val="009900"/>
                </a:buClr>
                <a:buSzPct val="70000"/>
              </a:pPr>
              <a:endParaRPr lang="ru-RU" sz="1200" dirty="0" smtClean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algn="ctr">
                <a:spcBef>
                  <a:spcPct val="30000"/>
                </a:spcBef>
                <a:buClr>
                  <a:srgbClr val="009900"/>
                </a:buClr>
                <a:buSzPct val="70000"/>
              </a:pPr>
              <a:r>
                <a:rPr lang="ru-RU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НОК УООД в Свердловской области  проведена в период  с 11.11.19 по 05.12.19</a:t>
              </a:r>
            </a:p>
            <a:p>
              <a:pPr algn="ctr">
                <a:spcBef>
                  <a:spcPct val="30000"/>
                </a:spcBef>
                <a:buClr>
                  <a:srgbClr val="009900"/>
                </a:buClr>
                <a:buSzPct val="70000"/>
              </a:pPr>
              <a:endParaRPr lang="ru-RU" dirty="0" smtClean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algn="ctr">
                <a:spcBef>
                  <a:spcPct val="30000"/>
                </a:spcBef>
                <a:buClr>
                  <a:srgbClr val="009900"/>
                </a:buClr>
                <a:buSzPct val="70000"/>
              </a:pPr>
              <a:r>
                <a:rPr lang="ru-RU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196 762</a:t>
              </a:r>
              <a:r>
                <a:rPr lang="ru-RU" b="1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 </a:t>
              </a:r>
              <a:r>
                <a:rPr lang="ru-RU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родителя/ законного представителя воспитанников</a:t>
              </a:r>
              <a:r>
                <a:rPr lang="ru-RU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/>
              </a:r>
              <a:br>
                <a:rPr lang="ru-RU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</a:br>
              <a:r>
                <a:rPr lang="ru-RU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оценили образовательные учреждения</a:t>
              </a:r>
            </a:p>
            <a:p>
              <a:pPr>
                <a:spcBef>
                  <a:spcPct val="30000"/>
                </a:spcBef>
                <a:buClr>
                  <a:srgbClr val="009900"/>
                </a:buClr>
                <a:buSzPct val="70000"/>
              </a:pPr>
              <a:endParaRPr lang="ru-RU" sz="100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2217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>
                <a:lnSpc>
                  <a:spcPct val="95000"/>
                </a:lnSpc>
                <a:spcAft>
                  <a:spcPct val="25000"/>
                </a:spcAft>
                <a:defRPr/>
              </a:pPr>
              <a:endParaRPr lang="ru-RU" sz="1000" b="1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</p:grpSp>
      <p:cxnSp>
        <p:nvCxnSpPr>
          <p:cNvPr id="15" name="Прямая соединительная линия 36"/>
          <p:cNvCxnSpPr/>
          <p:nvPr/>
        </p:nvCxnSpPr>
        <p:spPr>
          <a:xfrm>
            <a:off x="2300225" y="836712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03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ИТОГИ </a:t>
            </a: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НОК УООД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– </a:t>
            </a: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ШКАЛА ОЦЕНКИ ИТОГОВОГО РЕЗУЛЬТАТА</a:t>
            </a:r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723314" y="1431396"/>
            <a:ext cx="7809126" cy="4661899"/>
            <a:chOff x="2200" y="2646"/>
            <a:chExt cx="625" cy="647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2217" y="2685"/>
              <a:ext cx="608" cy="6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>
                <a:defRPr/>
              </a:pPr>
              <a:endParaRPr lang="ru-RU" sz="10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2200" y="2646"/>
              <a:ext cx="614" cy="6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 anchorCtr="0"/>
            <a:lstStyle/>
            <a:p>
              <a:pPr algn="ctr">
                <a:spcBef>
                  <a:spcPct val="30000"/>
                </a:spcBef>
                <a:buClr>
                  <a:srgbClr val="009900"/>
                </a:buClr>
                <a:buSzPct val="70000"/>
              </a:pPr>
              <a:endParaRPr lang="ru-RU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2217" y="2679"/>
              <a:ext cx="59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/>
            <a:lstStyle/>
            <a:p>
              <a:pPr algn="ctr">
                <a:lnSpc>
                  <a:spcPct val="95000"/>
                </a:lnSpc>
                <a:spcAft>
                  <a:spcPct val="25000"/>
                </a:spcAft>
                <a:defRPr/>
              </a:pPr>
              <a:endParaRPr lang="ru-RU" sz="10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</a:endParaRPr>
            </a:p>
          </p:txBody>
        </p:sp>
      </p:grp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015730"/>
              </p:ext>
            </p:extLst>
          </p:nvPr>
        </p:nvGraphicFramePr>
        <p:xfrm>
          <a:off x="935722" y="2060848"/>
          <a:ext cx="7124131" cy="2604450"/>
        </p:xfrm>
        <a:graphic>
          <a:graphicData uri="http://schemas.openxmlformats.org/drawingml/2006/table">
            <a:tbl>
              <a:tblPr firstRow="1" firstCol="1" bandRow="1"/>
              <a:tblGrid>
                <a:gridCol w="260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3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Цвет</a:t>
                      </a:r>
                      <a:endParaRPr lang="ru-RU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7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ОТЛИЧНО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81-100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92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7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ХОРОШО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61-80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7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УДОВЛЕТВОРИТЕЛЬНО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40-60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7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НИЖЕ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СРЕДНЕГО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20-39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3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7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НЕУДОВЛЕТВОРИТЕЛЬНО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0-19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27051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4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ИТОГОВЫЕ </a:t>
            </a:r>
            <a:r>
              <a:rPr lang="ru-RU" sz="1600" b="1" cap="all" dirty="0">
                <a:solidFill>
                  <a:srgbClr val="696B6B"/>
                </a:solidFill>
                <a:ea typeface="+mn-ea"/>
                <a:cs typeface="Arial" pitchFamily="34" charset="0"/>
              </a:rPr>
              <a:t>БАЛЛЫ</a:t>
            </a: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3424095"/>
              </p:ext>
            </p:extLst>
          </p:nvPr>
        </p:nvGraphicFramePr>
        <p:xfrm>
          <a:off x="539552" y="1484784"/>
          <a:ext cx="9046027" cy="393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16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868" y="389218"/>
            <a:ext cx="8229600" cy="519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cap="all" dirty="0">
                <a:solidFill>
                  <a:srgbClr val="696B6B"/>
                </a:solidFill>
                <a:cs typeface="Arial" pitchFamily="34" charset="0"/>
              </a:rPr>
              <a:t>ИТОГИ НОК УООД – 2019</a:t>
            </a: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/>
            </a:r>
            <a:b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</a:br>
            <a:r>
              <a:rPr lang="ru-RU" sz="1600" b="1" cap="all" dirty="0" smtClean="0">
                <a:solidFill>
                  <a:srgbClr val="696B6B"/>
                </a:solidFill>
                <a:ea typeface="+mn-ea"/>
                <a:cs typeface="Arial" pitchFamily="34" charset="0"/>
              </a:rPr>
              <a:t>в целом</a:t>
            </a:r>
            <a:endParaRPr lang="ru-RU" sz="1600" b="1" cap="all" dirty="0">
              <a:solidFill>
                <a:srgbClr val="696B6B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5" name="Прямая соединительная линия 36"/>
          <p:cNvCxnSpPr/>
          <p:nvPr/>
        </p:nvCxnSpPr>
        <p:spPr>
          <a:xfrm>
            <a:off x="2300225" y="908720"/>
            <a:ext cx="658368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307250511"/>
              </p:ext>
            </p:extLst>
          </p:nvPr>
        </p:nvGraphicFramePr>
        <p:xfrm>
          <a:off x="539552" y="1700808"/>
          <a:ext cx="727280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592066" y="1124129"/>
            <a:ext cx="337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Всего оценено </a:t>
            </a:r>
            <a:r>
              <a:rPr lang="ru-RU" b="1" dirty="0"/>
              <a:t>1190</a:t>
            </a:r>
            <a:r>
              <a:rPr lang="ru-RU" dirty="0"/>
              <a:t> </a:t>
            </a:r>
            <a:r>
              <a:rPr lang="ru-RU" dirty="0" smtClean="0"/>
              <a:t>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14078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M presentation">
  <a:themeElements>
    <a:clrScheme name="AM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4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4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</TotalTime>
  <Words>556</Words>
  <Application>Microsoft Office PowerPoint</Application>
  <PresentationFormat>Экран (4:3)</PresentationFormat>
  <Paragraphs>91</Paragraphs>
  <Slides>18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 Unicode MS</vt:lpstr>
      <vt:lpstr>Arial</vt:lpstr>
      <vt:lpstr>Arial Narrow</vt:lpstr>
      <vt:lpstr>Calibri</vt:lpstr>
      <vt:lpstr>Tahoma</vt:lpstr>
      <vt:lpstr>Times New Roman</vt:lpstr>
      <vt:lpstr>1_Тема Office</vt:lpstr>
      <vt:lpstr>AM presentation</vt:lpstr>
      <vt:lpstr>Презентация PowerPoint</vt:lpstr>
      <vt:lpstr>ЦЕЛИ И ОБЪЕКТ НОК</vt:lpstr>
      <vt:lpstr>Методология</vt:lpstr>
      <vt:lpstr>технология</vt:lpstr>
      <vt:lpstr>Технология. ПОРТАЛ НОК</vt:lpstr>
      <vt:lpstr>ИТОГИ НОК УООД – 2019  СВЕРДЛОВСКАЯ ОБЛАСТЬ</vt:lpstr>
      <vt:lpstr>ИТОГИ НОК УООД – 2019 ШКАЛА ОЦЕНКИ ИТОГОВОГО РЕЗУЛЬТАТА</vt:lpstr>
      <vt:lpstr>ИТОГИ НОК УООД – 2019 ИТОГОВЫЕ БАЛЛЫ</vt:lpstr>
      <vt:lpstr>ИТОГИ НОК УООД – 2019 в целом</vt:lpstr>
      <vt:lpstr>ИТОГИ НОК УООД – 2019 ОБЩИЙ РЕЙТИНГ. ЛИДЕРЫ РЕЙТИНГА НОК. ТОП 10</vt:lpstr>
      <vt:lpstr>ИТОГИ НОК УООД – 2019 ОБЩИЙ РЕЙТИНГ. 10 ПОСЛЕДНИХ ПОЗИЦИЙ РЕЙТИНГА НОК. ТОП 10 </vt:lpstr>
      <vt:lpstr>ИТОГИ НОК УООД – 2019 Организации дошкольного образования г.Екатеринбурга</vt:lpstr>
      <vt:lpstr>ИТОГИ НОК УООД – 2019 Дошкольные образовательные учреждения Г.екатеринбурга. ЛИДЕРЫ РЕЙТИНГА НОК. ТОП 10</vt:lpstr>
      <vt:lpstr>ИТОГИ НОК УООД – 2019 Дошкольные образовательные учреждения Г.екатеринбурга. 10 ПОСЛЕДНИХ ПОЗИЦИЙ РЕЙТИНГА НОК. ТОП 10 </vt:lpstr>
      <vt:lpstr>ИТОГИ НОК УООД – 2019 Организации дошкольного образования, находящиеся в ведении муниципалитетов Свердловской области</vt:lpstr>
      <vt:lpstr>ИТОГИ НОК УООД – 2019 основные замечания получателей услуг</vt:lpstr>
      <vt:lpstr>ИТОГИ НОК УООД – 2019 основные недостатки по результатам нок уоод-2019</vt:lpstr>
      <vt:lpstr>ИТОГИ НОК УООД – 2019 основные недостатки по результатам нок уоод-2019 (продолжение(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</dc:creator>
  <cp:lastModifiedBy>Лепихина Екатерина Александровна</cp:lastModifiedBy>
  <cp:revision>152</cp:revision>
  <dcterms:created xsi:type="dcterms:W3CDTF">2018-12-20T01:17:09Z</dcterms:created>
  <dcterms:modified xsi:type="dcterms:W3CDTF">2020-01-15T05:25:06Z</dcterms:modified>
</cp:coreProperties>
</file>